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54"/>
  </p:notesMasterIdLst>
  <p:handoutMasterIdLst>
    <p:handoutMasterId r:id="rId55"/>
  </p:handoutMasterIdLst>
  <p:sldIdLst>
    <p:sldId id="256" r:id="rId2"/>
    <p:sldId id="403" r:id="rId3"/>
    <p:sldId id="404" r:id="rId4"/>
    <p:sldId id="536" r:id="rId5"/>
    <p:sldId id="537" r:id="rId6"/>
    <p:sldId id="407" r:id="rId7"/>
    <p:sldId id="432" r:id="rId8"/>
    <p:sldId id="518" r:id="rId9"/>
    <p:sldId id="522" r:id="rId10"/>
    <p:sldId id="538" r:id="rId11"/>
    <p:sldId id="435" r:id="rId12"/>
    <p:sldId id="436" r:id="rId13"/>
    <p:sldId id="433" r:id="rId14"/>
    <p:sldId id="434" r:id="rId15"/>
    <p:sldId id="437" r:id="rId16"/>
    <p:sldId id="438" r:id="rId17"/>
    <p:sldId id="461" r:id="rId18"/>
    <p:sldId id="529" r:id="rId19"/>
    <p:sldId id="462" r:id="rId20"/>
    <p:sldId id="463" r:id="rId21"/>
    <p:sldId id="464" r:id="rId22"/>
    <p:sldId id="465" r:id="rId23"/>
    <p:sldId id="466" r:id="rId24"/>
    <p:sldId id="467" r:id="rId25"/>
    <p:sldId id="468" r:id="rId26"/>
    <p:sldId id="469" r:id="rId27"/>
    <p:sldId id="470" r:id="rId28"/>
    <p:sldId id="471" r:id="rId29"/>
    <p:sldId id="472" r:id="rId30"/>
    <p:sldId id="474" r:id="rId31"/>
    <p:sldId id="544" r:id="rId32"/>
    <p:sldId id="558" r:id="rId33"/>
    <p:sldId id="652" r:id="rId34"/>
    <p:sldId id="565" r:id="rId35"/>
    <p:sldId id="566" r:id="rId36"/>
    <p:sldId id="568" r:id="rId37"/>
    <p:sldId id="570" r:id="rId38"/>
    <p:sldId id="578" r:id="rId39"/>
    <p:sldId id="582" r:id="rId40"/>
    <p:sldId id="583" r:id="rId41"/>
    <p:sldId id="662" r:id="rId42"/>
    <p:sldId id="663" r:id="rId43"/>
    <p:sldId id="664" r:id="rId44"/>
    <p:sldId id="665" r:id="rId45"/>
    <p:sldId id="666" r:id="rId46"/>
    <p:sldId id="667" r:id="rId47"/>
    <p:sldId id="668" r:id="rId48"/>
    <p:sldId id="574" r:id="rId49"/>
    <p:sldId id="579" r:id="rId50"/>
    <p:sldId id="577" r:id="rId51"/>
    <p:sldId id="563" r:id="rId52"/>
    <p:sldId id="564" r:id="rId53"/>
  </p:sldIdLst>
  <p:sldSz cx="9144000" cy="6858000" type="screen4x3"/>
  <p:notesSz cx="6881813" cy="9296400"/>
  <p:embeddedFontLst>
    <p:embeddedFont>
      <p:font typeface="Math C" panose="05000000000000000000" pitchFamily="2" charset="2"/>
      <p:regular r:id="rId56"/>
    </p:embeddedFont>
    <p:embeddedFont>
      <p:font typeface="Corbel" panose="020B0503020204020204" pitchFamily="34" charset="0"/>
      <p:regular r:id="rId57"/>
      <p:bold r:id="rId58"/>
      <p:italic r:id="rId59"/>
      <p:boldItalic r:id="rId60"/>
    </p:embeddedFont>
    <p:embeddedFont>
      <p:font typeface="Math A" panose="05020602060204020302" pitchFamily="18" charset="2"/>
      <p:regular r:id="rId61"/>
    </p:embeddedFont>
    <p:embeddedFont>
      <p:font typeface="Calibri" panose="020F0502020204030204" pitchFamily="34" charset="0"/>
      <p:regular r:id="rId62"/>
      <p:bold r:id="rId63"/>
      <p:italic r:id="rId64"/>
      <p:boldItalic r:id="rId65"/>
    </p:embeddedFont>
    <p:embeddedFont>
      <p:font typeface="Wingdings 3" panose="05040102010807070707" pitchFamily="18" charset="2"/>
      <p:regular r:id="rId66"/>
    </p:embeddedFont>
    <p:embeddedFont>
      <p:font typeface="Math B" panose="05000000000000000000" pitchFamily="2" charset="2"/>
      <p:regular r:id="rId67"/>
    </p:embeddedFont>
    <p:embeddedFont>
      <p:font typeface="Consolas" panose="020B0609020204030204" pitchFamily="49" charset="0"/>
      <p:regular r:id="rId68"/>
      <p:bold r:id="rId69"/>
      <p:italic r:id="rId70"/>
      <p:boldItalic r:id="rId71"/>
    </p:embeddedFont>
    <p:embeddedFont>
      <p:font typeface="Wingdings 2" panose="05020102010507070707" pitchFamily="18" charset="2"/>
      <p:regular r:id="rId7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5294" autoAdjust="0"/>
    <p:restoredTop sz="62238" autoAdjust="0"/>
  </p:normalViewPr>
  <p:slideViewPr>
    <p:cSldViewPr>
      <p:cViewPr varScale="1">
        <p:scale>
          <a:sx n="45" d="100"/>
          <a:sy n="45" d="100"/>
        </p:scale>
        <p:origin x="-27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8.fntdata"/><Relationship Id="rId68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66" Type="http://schemas.openxmlformats.org/officeDocument/2006/relationships/font" Target="fonts/font11.fntdata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67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7.fntdata"/><Relationship Id="rId70" Type="http://schemas.openxmlformats.org/officeDocument/2006/relationships/font" Target="fonts/font15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1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1" y="0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FA23B536-8E53-4BF4-99B4-41CF14D6CB4B}" type="datetimeFigureOut">
              <a:rPr lang="en-US" smtClean="0"/>
              <a:pPr/>
              <a:t>8/2/2014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1" y="8829967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C3519ECA-5D9D-4A22-A46E-E0194AAEC9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73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1" y="0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B5716903-D4F8-44C3-98E7-F4DB290B7168}" type="datetimeFigureOut">
              <a:rPr lang="en-US" smtClean="0"/>
              <a:pPr/>
              <a:t>8/2/2014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8500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37" tIns="46219" rIns="92437" bIns="462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1" y="8829967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7CA00D6A-0005-4EA6-BE0A-3177E894C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70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00D6A-0005-4EA6-BE0A-3177E894CF4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value stored in A must be flushed before 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00D6A-0005-4EA6-BE0A-3177E894CF4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16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FD can not handle Lam0, Fas0, Fast1c.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PD can handle Lam0 and Fast0 partially, and Fast1c fully.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00D6A-0005-4EA6-BE0A-3177E894CF44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52ADA6-5266-4500-AD90-AADD48B6102C}" type="slidenum">
              <a:rPr lang="en-US"/>
              <a:pPr/>
              <a:t>8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696913"/>
            <a:ext cx="4635500" cy="3476625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70" y="4407832"/>
            <a:ext cx="5033108" cy="4173829"/>
          </a:xfrm>
        </p:spPr>
        <p:txBody>
          <a:bodyPr/>
          <a:lstStyle/>
          <a:p>
            <a:endParaRPr lang="en-US" b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00D6A-0005-4EA6-BE0A-3177E894CF4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00D6A-0005-4EA6-BE0A-3177E894CF4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Ability to eliminate a</a:t>
            </a:r>
            <a:r>
              <a:rPr lang="en-US" baseline="0" dirty="0" smtClean="0"/>
              <a:t> single trace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00D6A-0005-4EA6-BE0A-3177E894CF4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4441"/>
            <a:r>
              <a:rPr lang="en-US" dirty="0" smtClean="0"/>
              <a:t>Parity</a:t>
            </a:r>
            <a:r>
              <a:rPr lang="en-US" baseline="0" dirty="0" smtClean="0"/>
              <a:t> applied to y1,y2 not to </a:t>
            </a:r>
            <a:r>
              <a:rPr lang="en-US" baseline="0" dirty="0" err="1" smtClean="0"/>
              <a:t>x,z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00D6A-0005-4EA6-BE0A-3177E894CF4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98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Notes:</a:t>
            </a:r>
          </a:p>
          <a:p>
            <a:pPr>
              <a:buFontTx/>
              <a:buChar char="-"/>
            </a:pPr>
            <a:r>
              <a:rPr lang="en-US" dirty="0" smtClean="0"/>
              <a:t>In general, both “avoid” and “implement” are</a:t>
            </a:r>
            <a:r>
              <a:rPr lang="en-US" baseline="0" dirty="0" smtClean="0"/>
              <a:t> pluggable procedures</a:t>
            </a:r>
          </a:p>
          <a:p>
            <a:pPr>
              <a:buFontTx/>
              <a:buChar char="-"/>
            </a:pPr>
            <a:r>
              <a:rPr lang="en-US" baseline="0" dirty="0" smtClean="0"/>
              <a:t>Language of constraints may need to be adapted though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00D6A-0005-4EA6-BE0A-3177E894CF4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Notes:</a:t>
            </a:r>
          </a:p>
          <a:p>
            <a:pPr>
              <a:buFontTx/>
              <a:buChar char="-"/>
            </a:pPr>
            <a:r>
              <a:rPr lang="en-US" dirty="0" smtClean="0"/>
              <a:t>Should say here --- could have many solutions, implement is picking one based on </a:t>
            </a:r>
            <a:r>
              <a:rPr lang="en-US" b="1" dirty="0" smtClean="0"/>
              <a:t>quantitative</a:t>
            </a:r>
            <a:r>
              <a:rPr lang="en-US" dirty="0" smtClean="0"/>
              <a:t> criterion</a:t>
            </a:r>
          </a:p>
          <a:p>
            <a:pPr>
              <a:buFontTx/>
              <a:buChar char="-"/>
            </a:pPr>
            <a:r>
              <a:rPr lang="en-US" dirty="0" smtClean="0"/>
              <a:t>Constrain</a:t>
            </a:r>
            <a:r>
              <a:rPr lang="en-US" baseline="0" dirty="0" smtClean="0"/>
              <a:t>t captures changes to the program execution --- what is permitted during program execution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00D6A-0005-4EA6-BE0A-3177E894CF4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store / load / flushes / fences at hand-waving level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00D6A-0005-4EA6-BE0A-3177E894CF4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12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34B46-B27A-4890-90E7-0D09E369B475}" type="datetime1">
              <a:rPr lang="en-US" smtClean="0"/>
              <a:pPr/>
              <a:t>8/2/2014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08FCEF-D4DE-48C3-9B90-C88B63B4DB37}" type="datetime1">
              <a:rPr lang="en-US" smtClean="0"/>
              <a:pPr/>
              <a:t>8/2/2014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CD90C3-8664-4D6F-9381-0BAA3D05B29C}" type="datetime1">
              <a:rPr lang="en-US" smtClean="0"/>
              <a:pPr/>
              <a:t>8/2/2014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C746A5-9A0D-465C-B996-07962CC95DA3}" type="datetime1">
              <a:rPr lang="en-US" smtClean="0"/>
              <a:pPr/>
              <a:t>8/2/2014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3FBE02-452A-4214-9E4E-924895DE75D8}" type="datetime1">
              <a:rPr lang="en-US" smtClean="0"/>
              <a:pPr/>
              <a:t>8/2/2014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A0F9E6-50E1-4A56-89E3-595ED71CEB5B}" type="datetime1">
              <a:rPr lang="en-US" smtClean="0"/>
              <a:pPr/>
              <a:t>8/2/2014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D4DD83-99CD-40F5-99D7-267A3EC067F9}" type="datetime1">
              <a:rPr lang="en-US" smtClean="0"/>
              <a:pPr/>
              <a:t>8/2/2014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481124-DC17-4CA0-BC3F-C15F33DE9900}" type="datetime1">
              <a:rPr lang="en-US" smtClean="0"/>
              <a:pPr/>
              <a:t>8/2/2014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3F6B06-4531-485D-9386-6319E1B6D2A8}" type="datetime1">
              <a:rPr lang="en-US" smtClean="0"/>
              <a:pPr/>
              <a:t>8/2/2014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2685A0-CF43-4B42-AD4D-972AB272F988}" type="datetime1">
              <a:rPr lang="en-US" smtClean="0"/>
              <a:pPr/>
              <a:t>8/2/2014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250855A-3698-4D4B-9290-9D5D42C2939F}" type="datetime1">
              <a:rPr lang="en-US" smtClean="0"/>
              <a:pPr/>
              <a:t>8/2/2014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77BD517-E6B5-4B04-AC8E-99A56AC7CEFA}" type="datetime1">
              <a:rPr lang="en-US" smtClean="0"/>
              <a:pPr/>
              <a:t>8/2/2014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://www.paulrichmond.staff.shef.ac.uk/boids.ph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92096"/>
            <a:ext cx="7772400" cy="1975104"/>
          </a:xfrm>
        </p:spPr>
        <p:txBody>
          <a:bodyPr/>
          <a:lstStyle/>
          <a:p>
            <a:r>
              <a:rPr lang="en-US" sz="3800" dirty="0" smtClean="0"/>
              <a:t>Abstraction-Guided Synthesis</a:t>
            </a:r>
            <a:endParaRPr lang="en-US" sz="3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673293" y="4114800"/>
            <a:ext cx="1797415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D6ECFF"/>
              </a:buClr>
              <a:buSzPct val="95000"/>
            </a:pPr>
            <a:r>
              <a:rPr lang="en-US" sz="2800" dirty="0" err="1" smtClean="0">
                <a:solidFill>
                  <a:srgbClr val="FFFF00"/>
                </a:solidFill>
              </a:rPr>
              <a:t>Eran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Yahav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95689" y="4752945"/>
            <a:ext cx="1152623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D6ECFF"/>
              </a:buClr>
              <a:buSzPct val="95000"/>
            </a:pPr>
            <a:r>
              <a:rPr lang="en-US" sz="2000" dirty="0" err="1" smtClean="0">
                <a:solidFill>
                  <a:prstClr val="white"/>
                </a:solidFill>
              </a:rPr>
              <a:t>Technion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6761" y="5715000"/>
            <a:ext cx="7590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Joint work with Martin </a:t>
            </a:r>
            <a:r>
              <a:rPr lang="en-US" sz="2400" dirty="0" err="1" smtClean="0"/>
              <a:t>Vechev</a:t>
            </a:r>
            <a:r>
              <a:rPr lang="en-US" sz="2400" dirty="0" smtClean="0"/>
              <a:t> (ETH), Greta </a:t>
            </a:r>
            <a:r>
              <a:rPr lang="en-US" sz="2400" dirty="0" err="1" smtClean="0"/>
              <a:t>Yorsh</a:t>
            </a:r>
            <a:r>
              <a:rPr lang="en-US" sz="2400" dirty="0" smtClean="0"/>
              <a:t> (ARM), </a:t>
            </a:r>
            <a:br>
              <a:rPr lang="en-US" sz="2400" dirty="0" smtClean="0"/>
            </a:br>
            <a:r>
              <a:rPr lang="en-US" sz="2400" dirty="0" smtClean="0"/>
              <a:t>Michael </a:t>
            </a:r>
            <a:r>
              <a:rPr lang="en-US" sz="2400" dirty="0" err="1" smtClean="0"/>
              <a:t>Kuperstein</a:t>
            </a:r>
            <a:r>
              <a:rPr lang="en-US" sz="2400" dirty="0" smtClean="0"/>
              <a:t> (</a:t>
            </a:r>
            <a:r>
              <a:rPr lang="en-US" sz="2400" dirty="0" err="1" smtClean="0"/>
              <a:t>Technion</a:t>
            </a:r>
            <a:r>
              <a:rPr lang="en-US" sz="2400" dirty="0" smtClean="0"/>
              <a:t>), </a:t>
            </a:r>
            <a:r>
              <a:rPr lang="en-US" sz="2400" dirty="0" err="1" smtClean="0"/>
              <a:t>Veselin</a:t>
            </a:r>
            <a:r>
              <a:rPr lang="en-US" sz="2400" dirty="0" smtClean="0"/>
              <a:t> </a:t>
            </a:r>
            <a:r>
              <a:rPr lang="en-US" sz="2400" dirty="0" err="1" smtClean="0"/>
              <a:t>Raychev</a:t>
            </a:r>
            <a:r>
              <a:rPr lang="en-US" sz="2400" dirty="0" smtClean="0"/>
              <a:t> (ETH)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Boids</a:t>
            </a:r>
            <a:r>
              <a:rPr lang="en-US" dirty="0" smtClean="0"/>
              <a:t> Simulation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61971" y="5283301"/>
            <a:ext cx="500029" cy="355499"/>
            <a:chOff x="6293067" y="2162175"/>
            <a:chExt cx="641133" cy="1404938"/>
          </a:xfrm>
        </p:grpSpPr>
        <p:grpSp>
          <p:nvGrpSpPr>
            <p:cNvPr id="21" name="Group 16"/>
            <p:cNvGrpSpPr>
              <a:grpSpLocks/>
            </p:cNvGrpSpPr>
            <p:nvPr/>
          </p:nvGrpSpPr>
          <p:grpSpPr bwMode="auto">
            <a:xfrm>
              <a:off x="6642100" y="2162175"/>
              <a:ext cx="292100" cy="1404938"/>
              <a:chOff x="144" y="1728"/>
              <a:chExt cx="144" cy="576"/>
            </a:xfrm>
          </p:grpSpPr>
          <p:sp>
            <p:nvSpPr>
              <p:cNvPr id="23" name="Line 17"/>
              <p:cNvSpPr>
                <a:spLocks noChangeShapeType="1"/>
              </p:cNvSpPr>
              <p:nvPr/>
            </p:nvSpPr>
            <p:spPr bwMode="auto">
              <a:xfrm flipV="1">
                <a:off x="144" y="1728"/>
                <a:ext cx="0" cy="5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100"/>
              </a:p>
            </p:txBody>
          </p:sp>
          <p:cxnSp>
            <p:nvCxnSpPr>
              <p:cNvPr id="24" name="AutoShape 18"/>
              <p:cNvCxnSpPr>
                <a:cxnSpLocks noChangeShapeType="1"/>
                <a:stCxn id="23" idx="1"/>
              </p:cNvCxnSpPr>
              <p:nvPr/>
            </p:nvCxnSpPr>
            <p:spPr bwMode="auto">
              <a:xfrm>
                <a:off x="144" y="1728"/>
                <a:ext cx="144" cy="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25" name="AutoShape 19"/>
              <p:cNvCxnSpPr>
                <a:cxnSpLocks noChangeShapeType="1"/>
              </p:cNvCxnSpPr>
              <p:nvPr/>
            </p:nvCxnSpPr>
            <p:spPr bwMode="auto">
              <a:xfrm>
                <a:off x="144" y="2303"/>
                <a:ext cx="144" cy="1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</p:grpSp>
        <p:sp>
          <p:nvSpPr>
            <p:cNvPr id="22" name="Text Box 25"/>
            <p:cNvSpPr txBox="1">
              <a:spLocks noChangeArrowheads="1"/>
            </p:cNvSpPr>
            <p:nvPr/>
          </p:nvSpPr>
          <p:spPr bwMode="auto">
            <a:xfrm rot="5400000">
              <a:off x="6012491" y="2687060"/>
              <a:ext cx="916318" cy="3551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/>
                <a:t>atomic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58561" y="1957899"/>
            <a:ext cx="2538951" cy="413266"/>
            <a:chOff x="3328449" y="2329934"/>
            <a:chExt cx="2538951" cy="413266"/>
          </a:xfrm>
        </p:grpSpPr>
        <p:sp>
          <p:nvSpPr>
            <p:cNvPr id="29" name="Rectangle 28"/>
            <p:cNvSpPr/>
            <p:nvPr/>
          </p:nvSpPr>
          <p:spPr>
            <a:xfrm>
              <a:off x="3328449" y="2438400"/>
              <a:ext cx="356558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680694" y="2438400"/>
              <a:ext cx="356558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031502" y="2438400"/>
              <a:ext cx="356558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388060" y="2438400"/>
              <a:ext cx="356558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738868" y="2438400"/>
              <a:ext cx="356558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510842" y="2438400"/>
              <a:ext cx="356558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118034" y="2329934"/>
              <a:ext cx="3642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…</a:t>
              </a:r>
              <a:endParaRPr lang="en-US" sz="1600" b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25843" y="4114800"/>
            <a:ext cx="35946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Generate initial locations</a:t>
            </a:r>
          </a:p>
          <a:p>
            <a:r>
              <a:rPr lang="en-US" sz="2400" dirty="0"/>
              <a:t>Spawn N </a:t>
            </a:r>
            <a:r>
              <a:rPr lang="en-US" sz="2400" dirty="0" err="1"/>
              <a:t>Boid</a:t>
            </a:r>
            <a:r>
              <a:rPr lang="en-US" sz="2400" dirty="0"/>
              <a:t> Tasks</a:t>
            </a:r>
          </a:p>
          <a:p>
            <a:r>
              <a:rPr lang="en-US" sz="2400" dirty="0"/>
              <a:t>While (true) {</a:t>
            </a:r>
          </a:p>
          <a:p>
            <a:r>
              <a:rPr lang="en-US" sz="2400" dirty="0" smtClean="0"/>
              <a:t>  Read </a:t>
            </a:r>
            <a:r>
              <a:rPr lang="en-US" sz="2400" dirty="0"/>
              <a:t>locations of </a:t>
            </a:r>
            <a:r>
              <a:rPr lang="en-US" sz="2400" dirty="0">
                <a:solidFill>
                  <a:srgbClr val="FFFF00"/>
                </a:solidFill>
              </a:rPr>
              <a:t>all</a:t>
            </a:r>
            <a:r>
              <a:rPr lang="en-US" sz="2400" dirty="0"/>
              <a:t> </a:t>
            </a:r>
            <a:r>
              <a:rPr lang="en-US" sz="2400" dirty="0" err="1"/>
              <a:t>boids</a:t>
            </a:r>
            <a:endParaRPr lang="en-US" sz="2400" dirty="0"/>
          </a:p>
          <a:p>
            <a:r>
              <a:rPr lang="en-US" sz="2400" dirty="0" smtClean="0"/>
              <a:t>  Render </a:t>
            </a:r>
            <a:r>
              <a:rPr lang="en-US" sz="2400" dirty="0" err="1"/>
              <a:t>boids</a:t>
            </a:r>
            <a:endParaRPr lang="en-US" sz="2400" dirty="0"/>
          </a:p>
          <a:p>
            <a:r>
              <a:rPr lang="en-US" sz="2400" dirty="0" smtClean="0"/>
              <a:t>}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399437" y="4700469"/>
            <a:ext cx="617440" cy="1037202"/>
            <a:chOff x="6316760" y="2162175"/>
            <a:chExt cx="617440" cy="1404938"/>
          </a:xfrm>
        </p:grpSpPr>
        <p:grpSp>
          <p:nvGrpSpPr>
            <p:cNvPr id="37" name="Group 16"/>
            <p:cNvGrpSpPr>
              <a:grpSpLocks/>
            </p:cNvGrpSpPr>
            <p:nvPr/>
          </p:nvGrpSpPr>
          <p:grpSpPr bwMode="auto">
            <a:xfrm>
              <a:off x="6642100" y="2162175"/>
              <a:ext cx="292100" cy="1404938"/>
              <a:chOff x="144" y="1728"/>
              <a:chExt cx="144" cy="576"/>
            </a:xfrm>
          </p:grpSpPr>
          <p:sp>
            <p:nvSpPr>
              <p:cNvPr id="39" name="Line 17"/>
              <p:cNvSpPr>
                <a:spLocks noChangeShapeType="1"/>
              </p:cNvSpPr>
              <p:nvPr/>
            </p:nvSpPr>
            <p:spPr bwMode="auto">
              <a:xfrm flipV="1">
                <a:off x="144" y="1728"/>
                <a:ext cx="0" cy="5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40" name="AutoShape 18"/>
              <p:cNvCxnSpPr>
                <a:cxnSpLocks noChangeShapeType="1"/>
                <a:stCxn id="39" idx="1"/>
              </p:cNvCxnSpPr>
              <p:nvPr/>
            </p:nvCxnSpPr>
            <p:spPr bwMode="auto">
              <a:xfrm>
                <a:off x="144" y="1728"/>
                <a:ext cx="144" cy="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41" name="AutoShape 19"/>
              <p:cNvCxnSpPr>
                <a:cxnSpLocks noChangeShapeType="1"/>
              </p:cNvCxnSpPr>
              <p:nvPr/>
            </p:nvCxnSpPr>
            <p:spPr bwMode="auto">
              <a:xfrm>
                <a:off x="144" y="2303"/>
                <a:ext cx="144" cy="1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</p:grpSp>
        <p:sp>
          <p:nvSpPr>
            <p:cNvPr id="38" name="Text Box 25"/>
            <p:cNvSpPr txBox="1">
              <a:spLocks noChangeArrowheads="1"/>
            </p:cNvSpPr>
            <p:nvPr/>
          </p:nvSpPr>
          <p:spPr bwMode="auto">
            <a:xfrm rot="5400000">
              <a:off x="5984295" y="2710756"/>
              <a:ext cx="972708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/>
                <a:t>atomic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4768051" y="4267200"/>
            <a:ext cx="39905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While (true) {</a:t>
            </a:r>
          </a:p>
          <a:p>
            <a:r>
              <a:rPr lang="en-US" sz="2400" dirty="0" smtClean="0"/>
              <a:t>  Read </a:t>
            </a:r>
            <a:r>
              <a:rPr lang="en-US" sz="2400" dirty="0"/>
              <a:t>locations of </a:t>
            </a:r>
            <a:r>
              <a:rPr lang="en-US" sz="2400" dirty="0">
                <a:solidFill>
                  <a:srgbClr val="FFFF00"/>
                </a:solidFill>
              </a:rPr>
              <a:t>other</a:t>
            </a:r>
            <a:r>
              <a:rPr lang="en-US" sz="2400" dirty="0"/>
              <a:t> </a:t>
            </a:r>
            <a:r>
              <a:rPr lang="en-US" sz="2400" dirty="0" err="1" smtClean="0"/>
              <a:t>boids</a:t>
            </a:r>
            <a:endParaRPr lang="en-US" sz="2400" dirty="0" smtClean="0"/>
          </a:p>
          <a:p>
            <a:r>
              <a:rPr lang="en-US" sz="2400" dirty="0" smtClean="0"/>
              <a:t>  Compute new location</a:t>
            </a:r>
          </a:p>
          <a:p>
            <a:r>
              <a:rPr lang="en-US" sz="2400" dirty="0" smtClean="0"/>
              <a:t>  Update </a:t>
            </a:r>
            <a:r>
              <a:rPr lang="en-US" sz="2400" dirty="0">
                <a:solidFill>
                  <a:srgbClr val="FFFF00"/>
                </a:solidFill>
              </a:rPr>
              <a:t>my</a:t>
            </a:r>
            <a:r>
              <a:rPr lang="en-US" sz="2400" dirty="0"/>
              <a:t> </a:t>
            </a:r>
            <a:r>
              <a:rPr lang="en-US" sz="2400" dirty="0" smtClean="0"/>
              <a:t>location</a:t>
            </a:r>
          </a:p>
          <a:p>
            <a:r>
              <a:rPr lang="en-US" sz="2400" dirty="0" smtClean="0"/>
              <a:t>}</a:t>
            </a:r>
            <a:endParaRPr lang="en-US" sz="2400" dirty="0"/>
          </a:p>
        </p:txBody>
      </p:sp>
      <p:sp>
        <p:nvSpPr>
          <p:cNvPr id="3" name="Rounded Rectangle 2"/>
          <p:cNvSpPr/>
          <p:nvPr/>
        </p:nvSpPr>
        <p:spPr>
          <a:xfrm>
            <a:off x="304800" y="3962400"/>
            <a:ext cx="3884772" cy="243840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4427157" y="3962400"/>
            <a:ext cx="4331474" cy="243840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2425" y="35930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Main task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838080" y="3593068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Boid</a:t>
            </a:r>
            <a:r>
              <a:rPr lang="en-US" dirty="0" smtClean="0"/>
              <a:t> task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1750421" y="1828800"/>
            <a:ext cx="6174379" cy="129540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905000" y="1447835"/>
            <a:ext cx="3065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Shared Memory (Global State)</a:t>
            </a:r>
            <a:endParaRPr lang="en-US" dirty="0"/>
          </a:p>
        </p:txBody>
      </p:sp>
      <p:sp>
        <p:nvSpPr>
          <p:cNvPr id="49" name="Left Brace 48"/>
          <p:cNvSpPr/>
          <p:nvPr/>
        </p:nvSpPr>
        <p:spPr>
          <a:xfrm rot="16200000">
            <a:off x="4487879" y="1077676"/>
            <a:ext cx="365312" cy="285093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581400" y="2643699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Locations of N </a:t>
            </a:r>
            <a:r>
              <a:rPr lang="en-US" dirty="0" err="1" smtClean="0"/>
              <a:t>Boids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21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Find </a:t>
            </a:r>
            <a:r>
              <a:rPr lang="en-US" dirty="0" smtClean="0">
                <a:solidFill>
                  <a:srgbClr val="FFFF00"/>
                </a:solidFill>
              </a:rPr>
              <a:t>minimal synchronization </a:t>
            </a:r>
            <a:r>
              <a:rPr lang="en-US" dirty="0" smtClean="0"/>
              <a:t>that makes the program satisfy the specification</a:t>
            </a:r>
          </a:p>
          <a:p>
            <a:pPr lvl="1"/>
            <a:r>
              <a:rPr lang="en-US" dirty="0" smtClean="0"/>
              <a:t>Avoid all bad schedules while permitting as many good schedules as possible</a:t>
            </a:r>
          </a:p>
          <a:p>
            <a:endParaRPr lang="en-US" dirty="0" smtClean="0"/>
          </a:p>
          <a:p>
            <a:r>
              <a:rPr lang="en-US" dirty="0" smtClean="0"/>
              <a:t>Assumption: we can prove that serial executions satisfy the specification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Interested in bad behaviors due to concurrency</a:t>
            </a:r>
          </a:p>
          <a:p>
            <a:pPr marL="68580" indent="0">
              <a:buNone/>
            </a:pPr>
            <a:endParaRPr lang="en-US" sz="3400" dirty="0" smtClean="0"/>
          </a:p>
          <a:p>
            <a:r>
              <a:rPr lang="en-US" dirty="0" smtClean="0"/>
              <a:t>Handle infinite-state programs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4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Abstraction-Guided Synthesis of Synchronization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83560"/>
            <a:ext cx="8229600" cy="476964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Synthesis of synchronization via </a:t>
            </a:r>
            <a:r>
              <a:rPr lang="en-US" sz="2500" dirty="0" smtClean="0">
                <a:solidFill>
                  <a:srgbClr val="FFFF00"/>
                </a:solidFill>
              </a:rPr>
              <a:t>abstract interpretation</a:t>
            </a:r>
          </a:p>
          <a:p>
            <a:pPr lvl="1"/>
            <a:r>
              <a:rPr lang="en-US" sz="2500" dirty="0" smtClean="0"/>
              <a:t>Compute </a:t>
            </a:r>
            <a:r>
              <a:rPr lang="en-US" sz="2500" dirty="0" smtClean="0">
                <a:solidFill>
                  <a:srgbClr val="FFFF00"/>
                </a:solidFill>
              </a:rPr>
              <a:t>over-approximation</a:t>
            </a:r>
            <a:r>
              <a:rPr lang="en-US" sz="2500" dirty="0" smtClean="0"/>
              <a:t> of all possible program executions</a:t>
            </a:r>
          </a:p>
          <a:p>
            <a:pPr lvl="1"/>
            <a:r>
              <a:rPr lang="en-US" sz="2500" dirty="0" smtClean="0"/>
              <a:t>Add </a:t>
            </a:r>
            <a:r>
              <a:rPr lang="en-US" sz="2500" dirty="0" smtClean="0">
                <a:solidFill>
                  <a:srgbClr val="FFFF00"/>
                </a:solidFill>
              </a:rPr>
              <a:t>minimal synchronization </a:t>
            </a:r>
            <a:r>
              <a:rPr lang="en-US" sz="2500" dirty="0" smtClean="0"/>
              <a:t>to avoid </a:t>
            </a:r>
            <a:br>
              <a:rPr lang="en-US" sz="2500" dirty="0" smtClean="0"/>
            </a:br>
            <a:r>
              <a:rPr lang="en-US" sz="2500" dirty="0" smtClean="0"/>
              <a:t>(over-approximation of) bad schedules</a:t>
            </a:r>
            <a:endParaRPr lang="en-US" sz="2900" dirty="0" smtClean="0"/>
          </a:p>
          <a:p>
            <a:pPr>
              <a:buNone/>
            </a:pPr>
            <a:endParaRPr lang="en-US" sz="2500" dirty="0" smtClean="0"/>
          </a:p>
          <a:p>
            <a:r>
              <a:rPr lang="en-US" sz="2500" dirty="0" smtClean="0">
                <a:solidFill>
                  <a:srgbClr val="FFFF00"/>
                </a:solidFill>
              </a:rPr>
              <a:t>Interplay between abstraction and synchronization</a:t>
            </a:r>
          </a:p>
          <a:p>
            <a:pPr lvl="1"/>
            <a:r>
              <a:rPr lang="en-US" sz="2500" dirty="0" smtClean="0"/>
              <a:t>Finer abstraction may enable  finer synchronization</a:t>
            </a:r>
          </a:p>
          <a:p>
            <a:pPr lvl="1"/>
            <a:r>
              <a:rPr lang="en-US" sz="2500" dirty="0" smtClean="0"/>
              <a:t>Coarse synchronization may allow coarser abstraction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6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62000" y="6172200"/>
            <a:ext cx="80377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effectLst/>
              </a:rPr>
              <a:t>Change the </a:t>
            </a:r>
            <a:r>
              <a:rPr lang="en-US" sz="3200" b="1" dirty="0" smtClean="0">
                <a:solidFill>
                  <a:schemeClr val="accent1"/>
                </a:solidFill>
                <a:effectLst/>
              </a:rPr>
              <a:t>abstraction</a:t>
            </a:r>
            <a:r>
              <a:rPr lang="en-US" sz="3200" dirty="0" smtClean="0">
                <a:effectLst/>
              </a:rPr>
              <a:t> to match the </a:t>
            </a:r>
            <a:r>
              <a:rPr lang="en-US" sz="3200" b="1" dirty="0" smtClean="0">
                <a:solidFill>
                  <a:schemeClr val="accent4"/>
                </a:solidFill>
                <a:effectLst/>
              </a:rPr>
              <a:t>program</a:t>
            </a:r>
            <a:endParaRPr lang="en-US" sz="3200" b="1" dirty="0">
              <a:solidFill>
                <a:schemeClr val="accent4"/>
              </a:solidFill>
              <a:effectLst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305800" cy="914400"/>
          </a:xfrm>
        </p:spPr>
        <p:txBody>
          <a:bodyPr/>
          <a:lstStyle/>
          <a:p>
            <a:r>
              <a:rPr lang="en-US" sz="2800" dirty="0" smtClean="0"/>
              <a:t>A Standard Approach: Abstraction Refinement</a:t>
            </a:r>
            <a:endParaRPr lang="en-US" sz="2800" dirty="0"/>
          </a:p>
        </p:txBody>
      </p:sp>
      <p:sp>
        <p:nvSpPr>
          <p:cNvPr id="118" name="Oval 117"/>
          <p:cNvSpPr/>
          <p:nvPr/>
        </p:nvSpPr>
        <p:spPr>
          <a:xfrm>
            <a:off x="152400" y="1892808"/>
            <a:ext cx="1746504" cy="107899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</a:t>
            </a:r>
          </a:p>
          <a:p>
            <a:pPr algn="ctr"/>
            <a:r>
              <a:rPr lang="en-US" dirty="0"/>
              <a:t>P</a:t>
            </a:r>
          </a:p>
        </p:txBody>
      </p:sp>
      <p:sp>
        <p:nvSpPr>
          <p:cNvPr id="119" name="Oval 118"/>
          <p:cNvSpPr/>
          <p:nvPr/>
        </p:nvSpPr>
        <p:spPr>
          <a:xfrm>
            <a:off x="114300" y="3352800"/>
            <a:ext cx="2019300" cy="107899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Specification</a:t>
            </a:r>
          </a:p>
          <a:p>
            <a:pPr algn="ctr"/>
            <a:r>
              <a:rPr lang="en-US" dirty="0" smtClean="0"/>
              <a:t>S</a:t>
            </a:r>
          </a:p>
        </p:txBody>
      </p:sp>
      <p:cxnSp>
        <p:nvCxnSpPr>
          <p:cNvPr id="120" name="Curved Connector 119"/>
          <p:cNvCxnSpPr>
            <a:stCxn id="119" idx="6"/>
            <a:endCxn id="133" idx="1"/>
          </p:cNvCxnSpPr>
          <p:nvPr/>
        </p:nvCxnSpPr>
        <p:spPr>
          <a:xfrm>
            <a:off x="2133600" y="3892296"/>
            <a:ext cx="304800" cy="12700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urved Connector 120"/>
          <p:cNvCxnSpPr>
            <a:endCxn id="132" idx="1"/>
          </p:cNvCxnSpPr>
          <p:nvPr/>
        </p:nvCxnSpPr>
        <p:spPr>
          <a:xfrm>
            <a:off x="5643797" y="5334814"/>
            <a:ext cx="2295751" cy="3651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4643203" y="3429000"/>
            <a:ext cx="10005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Abstract</a:t>
            </a:r>
          </a:p>
          <a:p>
            <a:pPr algn="ctr"/>
            <a:r>
              <a:rPr lang="en-US" dirty="0" smtClean="0"/>
              <a:t>counter</a:t>
            </a:r>
            <a:br>
              <a:rPr lang="en-US" dirty="0" smtClean="0"/>
            </a:b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23" name="Oval 122"/>
          <p:cNvSpPr/>
          <p:nvPr/>
        </p:nvSpPr>
        <p:spPr>
          <a:xfrm>
            <a:off x="114300" y="4788408"/>
            <a:ext cx="1943100" cy="107899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Abstraction</a:t>
            </a:r>
          </a:p>
          <a:p>
            <a:pPr algn="ctr"/>
            <a:r>
              <a:rPr lang="en-US" dirty="0">
                <a:sym typeface="Math A"/>
              </a:rPr>
              <a:t></a:t>
            </a:r>
            <a:endParaRPr lang="en-US" dirty="0"/>
          </a:p>
        </p:txBody>
      </p:sp>
      <p:cxnSp>
        <p:nvCxnSpPr>
          <p:cNvPr id="124" name="Curved Connector 123"/>
          <p:cNvCxnSpPr>
            <a:stCxn id="123" idx="6"/>
            <a:endCxn id="129" idx="2"/>
          </p:cNvCxnSpPr>
          <p:nvPr/>
        </p:nvCxnSpPr>
        <p:spPr>
          <a:xfrm>
            <a:off x="2057400" y="5327904"/>
            <a:ext cx="785352" cy="12700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ounded Rectangle 124"/>
          <p:cNvSpPr/>
          <p:nvPr/>
        </p:nvSpPr>
        <p:spPr>
          <a:xfrm>
            <a:off x="4426392" y="4985004"/>
            <a:ext cx="1434217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Abstraction</a:t>
            </a:r>
            <a:br>
              <a:rPr lang="en-US" sz="1600" dirty="0" smtClean="0"/>
            </a:br>
            <a:r>
              <a:rPr lang="en-US" sz="1600" dirty="0" smtClean="0"/>
              <a:t>Refinement</a:t>
            </a:r>
            <a:endParaRPr lang="en-US" sz="1600" dirty="0"/>
          </a:p>
        </p:txBody>
      </p:sp>
      <p:cxnSp>
        <p:nvCxnSpPr>
          <p:cNvPr id="126" name="Curved Connector 125"/>
          <p:cNvCxnSpPr>
            <a:stCxn id="125" idx="1"/>
            <a:endCxn id="129" idx="6"/>
          </p:cNvCxnSpPr>
          <p:nvPr/>
        </p:nvCxnSpPr>
        <p:spPr>
          <a:xfrm rot="10800000">
            <a:off x="3710448" y="5327904"/>
            <a:ext cx="715944" cy="1588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urved Connector 126"/>
          <p:cNvCxnSpPr/>
          <p:nvPr/>
        </p:nvCxnSpPr>
        <p:spPr>
          <a:xfrm rot="5400000">
            <a:off x="4874337" y="4683836"/>
            <a:ext cx="537533" cy="794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urved Connector 127"/>
          <p:cNvCxnSpPr>
            <a:stCxn id="129" idx="4"/>
            <a:endCxn id="125" idx="2"/>
          </p:cNvCxnSpPr>
          <p:nvPr/>
        </p:nvCxnSpPr>
        <p:spPr>
          <a:xfrm rot="5400000" flipH="1" flipV="1">
            <a:off x="4171950" y="4775453"/>
            <a:ext cx="76200" cy="1866901"/>
          </a:xfrm>
          <a:prstGeom prst="curvedConnector3">
            <a:avLst>
              <a:gd name="adj1" fmla="val -30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Oval 128"/>
          <p:cNvSpPr/>
          <p:nvPr/>
        </p:nvSpPr>
        <p:spPr>
          <a:xfrm>
            <a:off x="2842752" y="4908804"/>
            <a:ext cx="867696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ym typeface="Math A"/>
              </a:rPr>
              <a:t></a:t>
            </a:r>
            <a:endParaRPr lang="en-US" sz="2400" dirty="0"/>
          </a:p>
        </p:txBody>
      </p:sp>
      <p:cxnSp>
        <p:nvCxnSpPr>
          <p:cNvPr id="131" name="Curved Connector 130"/>
          <p:cNvCxnSpPr>
            <a:stCxn id="133" idx="3"/>
            <a:endCxn id="122" idx="1"/>
          </p:cNvCxnSpPr>
          <p:nvPr/>
        </p:nvCxnSpPr>
        <p:spPr>
          <a:xfrm flipV="1">
            <a:off x="4114800" y="3890665"/>
            <a:ext cx="528403" cy="1631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7939548" y="48768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Abstract</a:t>
            </a:r>
          </a:p>
          <a:p>
            <a:r>
              <a:rPr lang="en-US" dirty="0" smtClean="0"/>
              <a:t>counter</a:t>
            </a:r>
            <a:br>
              <a:rPr lang="en-US" dirty="0" smtClean="0"/>
            </a:b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33" name="Rounded Rectangle 132"/>
          <p:cNvSpPr/>
          <p:nvPr/>
        </p:nvSpPr>
        <p:spPr>
          <a:xfrm>
            <a:off x="2438400" y="3550626"/>
            <a:ext cx="1676400" cy="6833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Verify</a:t>
            </a:r>
            <a:endParaRPr lang="en-US" sz="1600" dirty="0"/>
          </a:p>
        </p:txBody>
      </p:sp>
      <p:cxnSp>
        <p:nvCxnSpPr>
          <p:cNvPr id="134" name="Curved Connector 133"/>
          <p:cNvCxnSpPr>
            <a:endCxn id="133" idx="2"/>
          </p:cNvCxnSpPr>
          <p:nvPr/>
        </p:nvCxnSpPr>
        <p:spPr>
          <a:xfrm rot="5400000" flipH="1" flipV="1">
            <a:off x="2916289" y="4593483"/>
            <a:ext cx="719828" cy="794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7924800" y="2133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Valid</a:t>
            </a:r>
            <a:endParaRPr lang="en-US" dirty="0"/>
          </a:p>
        </p:txBody>
      </p:sp>
      <p:cxnSp>
        <p:nvCxnSpPr>
          <p:cNvPr id="27" name="Straight Arrow Connector 26"/>
          <p:cNvCxnSpPr>
            <a:endCxn id="148" idx="1"/>
          </p:cNvCxnSpPr>
          <p:nvPr/>
        </p:nvCxnSpPr>
        <p:spPr>
          <a:xfrm flipV="1">
            <a:off x="4114800" y="2318266"/>
            <a:ext cx="3810000" cy="1263134"/>
          </a:xfrm>
          <a:prstGeom prst="straightConnector1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6200000" flipH="1">
            <a:off x="1784604" y="2546604"/>
            <a:ext cx="1149096" cy="920496"/>
          </a:xfrm>
          <a:prstGeom prst="straightConnector1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2209800" y="1504336"/>
            <a:ext cx="5486400" cy="4591664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220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09800" y="1504336"/>
            <a:ext cx="5486400" cy="4591664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52400" y="1892808"/>
            <a:ext cx="1746504" cy="107899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</a:t>
            </a:r>
          </a:p>
          <a:p>
            <a:pPr algn="ctr"/>
            <a:r>
              <a:rPr lang="en-US" sz="1600" dirty="0"/>
              <a:t>P</a:t>
            </a:r>
          </a:p>
        </p:txBody>
      </p:sp>
      <p:cxnSp>
        <p:nvCxnSpPr>
          <p:cNvPr id="7" name="Curved Connector 6"/>
          <p:cNvCxnSpPr>
            <a:endCxn id="94" idx="1"/>
          </p:cNvCxnSpPr>
          <p:nvPr/>
        </p:nvCxnSpPr>
        <p:spPr>
          <a:xfrm>
            <a:off x="1905000" y="3892296"/>
            <a:ext cx="533400" cy="1588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43203" y="3429000"/>
            <a:ext cx="10005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Abstract</a:t>
            </a:r>
            <a:br>
              <a:rPr lang="en-US" dirty="0" smtClean="0"/>
            </a:br>
            <a:r>
              <a:rPr lang="en-US" dirty="0" smtClean="0"/>
              <a:t>counter</a:t>
            </a:r>
            <a:br>
              <a:rPr lang="en-US" dirty="0" smtClean="0"/>
            </a:br>
            <a:r>
              <a:rPr lang="en-US" dirty="0" smtClean="0"/>
              <a:t>example</a:t>
            </a:r>
            <a:endParaRPr lang="en-US" dirty="0"/>
          </a:p>
        </p:txBody>
      </p:sp>
      <p:cxnSp>
        <p:nvCxnSpPr>
          <p:cNvPr id="14" name="Curved Connector 13"/>
          <p:cNvCxnSpPr>
            <a:endCxn id="58" idx="2"/>
          </p:cNvCxnSpPr>
          <p:nvPr/>
        </p:nvCxnSpPr>
        <p:spPr>
          <a:xfrm>
            <a:off x="1860804" y="5327904"/>
            <a:ext cx="981948" cy="1588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426392" y="4985004"/>
            <a:ext cx="1434217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Abstraction</a:t>
            </a:r>
            <a:br>
              <a:rPr lang="en-US" sz="1600" dirty="0" smtClean="0"/>
            </a:br>
            <a:r>
              <a:rPr lang="en-US" sz="1600" dirty="0" smtClean="0"/>
              <a:t>Refinement</a:t>
            </a:r>
            <a:endParaRPr lang="en-US" sz="1600" dirty="0"/>
          </a:p>
        </p:txBody>
      </p:sp>
      <p:cxnSp>
        <p:nvCxnSpPr>
          <p:cNvPr id="16" name="Curved Connector 15"/>
          <p:cNvCxnSpPr>
            <a:stCxn id="15" idx="1"/>
            <a:endCxn id="58" idx="6"/>
          </p:cNvCxnSpPr>
          <p:nvPr/>
        </p:nvCxnSpPr>
        <p:spPr>
          <a:xfrm rot="10800000">
            <a:off x="3710448" y="5327904"/>
            <a:ext cx="715944" cy="1588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12" idx="2"/>
          </p:cNvCxnSpPr>
          <p:nvPr/>
        </p:nvCxnSpPr>
        <p:spPr>
          <a:xfrm rot="5400000">
            <a:off x="4874337" y="4620699"/>
            <a:ext cx="537533" cy="794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62000" y="6172200"/>
            <a:ext cx="80954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effectLst/>
              </a:rPr>
              <a:t>Change the </a:t>
            </a:r>
            <a:r>
              <a:rPr lang="en-US" sz="3200" b="1" dirty="0" smtClean="0">
                <a:solidFill>
                  <a:schemeClr val="accent4"/>
                </a:solidFill>
              </a:rPr>
              <a:t>program</a:t>
            </a:r>
            <a:r>
              <a:rPr lang="en-US" sz="3200" dirty="0" smtClean="0">
                <a:effectLst/>
              </a:rPr>
              <a:t> to match the </a:t>
            </a:r>
            <a:r>
              <a:rPr lang="en-US" sz="3200" b="1" dirty="0" smtClean="0">
                <a:solidFill>
                  <a:schemeClr val="accent1"/>
                </a:solidFill>
              </a:rPr>
              <a:t>abstraction</a:t>
            </a:r>
            <a:endParaRPr lang="en-US" sz="3200" b="1" dirty="0">
              <a:solidFill>
                <a:schemeClr val="accent4"/>
              </a:solidFill>
              <a:effectLst/>
            </a:endParaRPr>
          </a:p>
        </p:txBody>
      </p:sp>
      <p:cxnSp>
        <p:nvCxnSpPr>
          <p:cNvPr id="35" name="Curved Connector 34"/>
          <p:cNvCxnSpPr>
            <a:stCxn id="58" idx="4"/>
            <a:endCxn id="15" idx="2"/>
          </p:cNvCxnSpPr>
          <p:nvPr/>
        </p:nvCxnSpPr>
        <p:spPr>
          <a:xfrm rot="5400000" flipH="1" flipV="1">
            <a:off x="4171950" y="4775453"/>
            <a:ext cx="76200" cy="1866901"/>
          </a:xfrm>
          <a:prstGeom prst="curvedConnector3">
            <a:avLst>
              <a:gd name="adj1" fmla="val -30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2842752" y="4908804"/>
            <a:ext cx="867696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ym typeface="Math A"/>
              </a:rPr>
              <a:t></a:t>
            </a:r>
            <a:endParaRPr lang="en-US" sz="2400" dirty="0"/>
          </a:p>
        </p:txBody>
      </p:sp>
      <p:sp>
        <p:nvSpPr>
          <p:cNvPr id="64" name="Oval 63"/>
          <p:cNvSpPr/>
          <p:nvPr/>
        </p:nvSpPr>
        <p:spPr>
          <a:xfrm>
            <a:off x="2813256" y="2013204"/>
            <a:ext cx="943896" cy="8382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ym typeface="Symbol"/>
              </a:rPr>
              <a:t></a:t>
            </a:r>
            <a:endParaRPr lang="en-US" sz="2400" dirty="0"/>
          </a:p>
        </p:txBody>
      </p:sp>
      <p:cxnSp>
        <p:nvCxnSpPr>
          <p:cNvPr id="77" name="Curved Connector 76"/>
          <p:cNvCxnSpPr>
            <a:stCxn id="94" idx="3"/>
            <a:endCxn id="12" idx="1"/>
          </p:cNvCxnSpPr>
          <p:nvPr/>
        </p:nvCxnSpPr>
        <p:spPr>
          <a:xfrm flipV="1">
            <a:off x="4114800" y="3890665"/>
            <a:ext cx="528403" cy="1631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ounded Rectangle 93"/>
          <p:cNvSpPr/>
          <p:nvPr/>
        </p:nvSpPr>
        <p:spPr>
          <a:xfrm>
            <a:off x="2438400" y="3550626"/>
            <a:ext cx="1676400" cy="6833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Verify</a:t>
            </a:r>
            <a:endParaRPr lang="en-US" sz="1600" dirty="0"/>
          </a:p>
        </p:txBody>
      </p:sp>
      <p:cxnSp>
        <p:nvCxnSpPr>
          <p:cNvPr id="96" name="Curved Connector 95"/>
          <p:cNvCxnSpPr>
            <a:endCxn id="94" idx="2"/>
          </p:cNvCxnSpPr>
          <p:nvPr/>
        </p:nvCxnSpPr>
        <p:spPr>
          <a:xfrm rot="5400000" flipH="1" flipV="1">
            <a:off x="2916289" y="4593483"/>
            <a:ext cx="719828" cy="794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381000" y="512064"/>
            <a:ext cx="8458200" cy="914400"/>
          </a:xfrm>
        </p:spPr>
        <p:txBody>
          <a:bodyPr/>
          <a:lstStyle/>
          <a:p>
            <a:r>
              <a:rPr lang="en-US" sz="2800" dirty="0" smtClean="0"/>
              <a:t>Abstraction-Guided Synthesis [VYY-POPL’10]</a:t>
            </a:r>
            <a:endParaRPr lang="en-US" sz="2800" dirty="0"/>
          </a:p>
        </p:txBody>
      </p:sp>
      <p:sp>
        <p:nvSpPr>
          <p:cNvPr id="27" name="Rounded Rectangle 26"/>
          <p:cNvSpPr/>
          <p:nvPr/>
        </p:nvSpPr>
        <p:spPr>
          <a:xfrm>
            <a:off x="4419600" y="2089404"/>
            <a:ext cx="1447800" cy="685800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Program</a:t>
            </a:r>
            <a:br>
              <a:rPr lang="en-US" sz="1600" dirty="0" smtClean="0"/>
            </a:br>
            <a:r>
              <a:rPr lang="en-US" sz="1600" dirty="0" smtClean="0"/>
              <a:t>Restriction</a:t>
            </a:r>
            <a:endParaRPr lang="en-US" sz="1600" dirty="0"/>
          </a:p>
        </p:txBody>
      </p:sp>
      <p:cxnSp>
        <p:nvCxnSpPr>
          <p:cNvPr id="28" name="Curved Connector 27"/>
          <p:cNvCxnSpPr>
            <a:stCxn id="12" idx="0"/>
            <a:endCxn id="27" idx="2"/>
          </p:cNvCxnSpPr>
          <p:nvPr/>
        </p:nvCxnSpPr>
        <p:spPr>
          <a:xfrm rot="5400000" flipH="1" flipV="1">
            <a:off x="4816602" y="3102102"/>
            <a:ext cx="653796" cy="1588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27" idx="1"/>
            <a:endCxn id="64" idx="6"/>
          </p:cNvCxnSpPr>
          <p:nvPr/>
        </p:nvCxnSpPr>
        <p:spPr>
          <a:xfrm rot="10800000">
            <a:off x="3757152" y="2432304"/>
            <a:ext cx="662448" cy="1588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64" idx="5"/>
            <a:endCxn id="27" idx="2"/>
          </p:cNvCxnSpPr>
          <p:nvPr/>
        </p:nvCxnSpPr>
        <p:spPr>
          <a:xfrm rot="16200000" flipH="1">
            <a:off x="4357936" y="1989639"/>
            <a:ext cx="46551" cy="1524578"/>
          </a:xfrm>
          <a:prstGeom prst="curvedConnector3">
            <a:avLst>
              <a:gd name="adj1" fmla="val 754766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64" idx="4"/>
            <a:endCxn id="94" idx="0"/>
          </p:cNvCxnSpPr>
          <p:nvPr/>
        </p:nvCxnSpPr>
        <p:spPr>
          <a:xfrm rot="5400000">
            <a:off x="2931291" y="3196713"/>
            <a:ext cx="699222" cy="8604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6248400" y="2089404"/>
            <a:ext cx="1295400" cy="685800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Implement</a:t>
            </a:r>
            <a:endParaRPr lang="en-US" sz="1600" dirty="0"/>
          </a:p>
        </p:txBody>
      </p:sp>
      <p:cxnSp>
        <p:nvCxnSpPr>
          <p:cNvPr id="86" name="Curved Connector 85"/>
          <p:cNvCxnSpPr>
            <a:stCxn id="5" idx="6"/>
            <a:endCxn id="64" idx="2"/>
          </p:cNvCxnSpPr>
          <p:nvPr/>
        </p:nvCxnSpPr>
        <p:spPr>
          <a:xfrm>
            <a:off x="1898904" y="2432304"/>
            <a:ext cx="914352" cy="1588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urved Connector 89"/>
          <p:cNvCxnSpPr>
            <a:stCxn id="64" idx="0"/>
            <a:endCxn id="59" idx="0"/>
          </p:cNvCxnSpPr>
          <p:nvPr/>
        </p:nvCxnSpPr>
        <p:spPr>
          <a:xfrm rot="16200000" flipH="1">
            <a:off x="5052552" y="245856"/>
            <a:ext cx="76200" cy="3610896"/>
          </a:xfrm>
          <a:prstGeom prst="curvedConnector3">
            <a:avLst>
              <a:gd name="adj1" fmla="val -30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urved Connector 85"/>
          <p:cNvCxnSpPr>
            <a:stCxn id="59" idx="3"/>
            <a:endCxn id="104" idx="2"/>
          </p:cNvCxnSpPr>
          <p:nvPr/>
        </p:nvCxnSpPr>
        <p:spPr>
          <a:xfrm>
            <a:off x="7543800" y="2432304"/>
            <a:ext cx="565378" cy="1588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103"/>
          <p:cNvSpPr/>
          <p:nvPr/>
        </p:nvSpPr>
        <p:spPr>
          <a:xfrm>
            <a:off x="8109178" y="2013204"/>
            <a:ext cx="838200" cy="8382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P’</a:t>
            </a:r>
          </a:p>
        </p:txBody>
      </p:sp>
      <p:cxnSp>
        <p:nvCxnSpPr>
          <p:cNvPr id="153" name="Curved Connector 152"/>
          <p:cNvCxnSpPr>
            <a:stCxn id="5" idx="7"/>
            <a:endCxn id="59" idx="0"/>
          </p:cNvCxnSpPr>
          <p:nvPr/>
        </p:nvCxnSpPr>
        <p:spPr>
          <a:xfrm rot="16200000" flipH="1">
            <a:off x="4250326" y="-556370"/>
            <a:ext cx="38581" cy="5252966"/>
          </a:xfrm>
          <a:prstGeom prst="curvedConnector3">
            <a:avLst>
              <a:gd name="adj1" fmla="val -1002087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 flipH="1">
            <a:off x="1784604" y="2546604"/>
            <a:ext cx="1149096" cy="920496"/>
          </a:xfrm>
          <a:prstGeom prst="straightConnector1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endCxn id="40" idx="1"/>
          </p:cNvCxnSpPr>
          <p:nvPr/>
        </p:nvCxnSpPr>
        <p:spPr>
          <a:xfrm>
            <a:off x="5643797" y="5334814"/>
            <a:ext cx="2295751" cy="3651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939548" y="48768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Abstract</a:t>
            </a:r>
          </a:p>
          <a:p>
            <a:r>
              <a:rPr lang="en-US" dirty="0" smtClean="0"/>
              <a:t>counter</a:t>
            </a:r>
            <a:br>
              <a:rPr lang="en-US" dirty="0" smtClean="0"/>
            </a:b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4300" y="3352800"/>
            <a:ext cx="2019300" cy="107899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Specification</a:t>
            </a:r>
          </a:p>
          <a:p>
            <a:pPr algn="ctr"/>
            <a:r>
              <a:rPr lang="en-US" dirty="0"/>
              <a:t>S</a:t>
            </a:r>
          </a:p>
        </p:txBody>
      </p:sp>
      <p:sp>
        <p:nvSpPr>
          <p:cNvPr id="42" name="Oval 41"/>
          <p:cNvSpPr/>
          <p:nvPr/>
        </p:nvSpPr>
        <p:spPr>
          <a:xfrm>
            <a:off x="114300" y="4788408"/>
            <a:ext cx="1943100" cy="107899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Abstraction</a:t>
            </a:r>
          </a:p>
          <a:p>
            <a:pPr algn="ctr"/>
            <a:r>
              <a:rPr lang="en-US" dirty="0">
                <a:sym typeface="Math A"/>
              </a:rPr>
              <a:t>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684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14400"/>
          </a:xfrm>
        </p:spPr>
        <p:txBody>
          <a:bodyPr/>
          <a:lstStyle/>
          <a:p>
            <a:r>
              <a:rPr lang="en-US" dirty="0" smtClean="0"/>
              <a:t>AGS Algorithm – High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266" y="1761236"/>
            <a:ext cx="7086600" cy="4343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Symbol"/>
              </a:rPr>
              <a:t>  = true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while(true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Symbol"/>
              </a:rPr>
              <a:t>) {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Symbol"/>
              </a:rPr>
              <a:t>	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  <a:sym typeface="Symbol"/>
              </a:rPr>
              <a:t>BadTraces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Symbol"/>
              </a:rPr>
              <a:t> = { |   (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Math B"/>
              </a:rPr>
              <a:t>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Math B"/>
              </a:rPr>
              <a:t></a:t>
            </a:r>
            <a:r>
              <a:rPr lang="en-US" sz="1600" b="1" baseline="-25000" dirty="0" smtClean="0">
                <a:latin typeface="Courier New" pitchFamily="49" charset="0"/>
                <a:cs typeface="Courier New" pitchFamily="49" charset="0"/>
                <a:sym typeface="Math A"/>
              </a:rPr>
              <a:t>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Symbol"/>
              </a:rPr>
              <a:t>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Math B"/>
              </a:rPr>
              <a:t>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Symbol"/>
              </a:rPr>
              <a:t>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Math B"/>
              </a:rPr>
              <a:t>) and </a:t>
            </a:r>
            <a:r>
              <a:rPr lang="en-US" sz="1600" b="1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  <a:sym typeface="Symbol"/>
              </a:rPr>
              <a:t>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  <a:sym typeface="Math C"/>
              </a:rPr>
              <a:t></a:t>
            </a:r>
            <a:r>
              <a:rPr lang="en-US" sz="1600" b="1" baseline="-25000" dirty="0" smtClean="0">
                <a:latin typeface="Courier New" pitchFamily="49" charset="0"/>
                <a:cs typeface="Courier New" pitchFamily="49" charset="0"/>
                <a:sym typeface="Math A"/>
              </a:rPr>
              <a:t>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Symbol"/>
              </a:rPr>
              <a:t>S }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Symbol"/>
              </a:rPr>
              <a:t>   if 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  <a:sym typeface="Symbol"/>
              </a:rPr>
              <a:t>BadTraces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Symbol"/>
              </a:rPr>
              <a:t> is empty) return implement(P,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  <a:sym typeface="Symbol"/>
              </a:rPr>
              <a:t>)</a:t>
            </a:r>
            <a:endParaRPr lang="en-US" sz="1600" b="1" dirty="0" smtClean="0">
              <a:latin typeface="Courier New" pitchFamily="49" charset="0"/>
              <a:cs typeface="Courier New" pitchFamily="49" charset="0"/>
              <a:sym typeface="Symbol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select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Symbol"/>
              </a:rPr>
              <a:t> 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  <a:sym typeface="Symbol"/>
              </a:rPr>
              <a:t>BadTraces</a:t>
            </a:r>
            <a:endParaRPr lang="en-US" sz="1600" b="1" dirty="0" smtClean="0">
              <a:latin typeface="Courier New" pitchFamily="49" charset="0"/>
              <a:cs typeface="Courier New" pitchFamily="49" charset="0"/>
              <a:sym typeface="Symbol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Symbol"/>
              </a:rPr>
              <a:t>   if (?) { 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Symbol"/>
              </a:rPr>
              <a:t>      = avoid()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Symbol"/>
              </a:rPr>
              <a:t>     if (  false)  =   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Symbol"/>
              </a:rPr>
              <a:t>       else abort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Symbol"/>
              </a:rPr>
              <a:t>   } else {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Symbol"/>
              </a:rPr>
              <a:t>  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Math A"/>
              </a:rPr>
              <a:t>’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Symbol"/>
              </a:rPr>
              <a:t> = refine(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Math A"/>
              </a:rPr>
              <a:t>,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Symbol"/>
              </a:rPr>
              <a:t> )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Symbol"/>
              </a:rPr>
              <a:t>     if (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Math A"/>
              </a:rPr>
              <a:t>’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Symbol"/>
              </a:rPr>
              <a:t>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Math A"/>
              </a:rPr>
              <a:t>)  = ’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Math A"/>
              </a:rPr>
              <a:t>       else abort </a:t>
            </a:r>
            <a:endParaRPr lang="en-US" sz="1600" b="1" dirty="0" smtClean="0">
              <a:latin typeface="Courier New" pitchFamily="49" charset="0"/>
              <a:cs typeface="Courier New" pitchFamily="49" charset="0"/>
              <a:sym typeface="Symbol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Symbol"/>
              </a:rPr>
              <a:t>   }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Symbol"/>
              </a:rPr>
              <a:t> }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Symbol"/>
              </a:rPr>
              <a:t> </a:t>
            </a:r>
            <a:endParaRPr lang="en-US" sz="1600" b="1" dirty="0"/>
          </a:p>
        </p:txBody>
      </p:sp>
      <p:sp>
        <p:nvSpPr>
          <p:cNvPr id="5" name="Rectangle 4"/>
          <p:cNvSpPr/>
          <p:nvPr/>
        </p:nvSpPr>
        <p:spPr>
          <a:xfrm>
            <a:off x="1066800" y="846836"/>
            <a:ext cx="6629400" cy="828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lvl="0" indent="-342900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en-US" sz="2100" b="1" dirty="0" smtClean="0">
                <a:solidFill>
                  <a:prstClr val="white"/>
                </a:solidFill>
              </a:rPr>
              <a:t>Input:</a:t>
            </a:r>
            <a:r>
              <a:rPr lang="en-US" sz="2100" dirty="0" smtClean="0">
                <a:solidFill>
                  <a:prstClr val="white"/>
                </a:solidFill>
              </a:rPr>
              <a:t> Program </a:t>
            </a:r>
            <a:r>
              <a:rPr lang="en-US" sz="2100" dirty="0" smtClean="0">
                <a:solidFill>
                  <a:schemeClr val="accent4"/>
                </a:solidFill>
              </a:rPr>
              <a:t>P</a:t>
            </a:r>
            <a:r>
              <a:rPr lang="en-US" sz="2100" dirty="0" smtClean="0">
                <a:solidFill>
                  <a:prstClr val="white"/>
                </a:solidFill>
              </a:rPr>
              <a:t>, Specification </a:t>
            </a:r>
            <a:r>
              <a:rPr lang="en-US" sz="2100" dirty="0" smtClean="0">
                <a:solidFill>
                  <a:schemeClr val="accent5"/>
                </a:solidFill>
              </a:rPr>
              <a:t>S</a:t>
            </a:r>
            <a:r>
              <a:rPr lang="en-US" sz="2100" dirty="0" smtClean="0">
                <a:solidFill>
                  <a:prstClr val="white"/>
                </a:solidFill>
              </a:rPr>
              <a:t>, Abstraction </a:t>
            </a:r>
            <a:r>
              <a:rPr lang="en-US" sz="200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Math A"/>
              </a:rPr>
              <a:t></a:t>
            </a:r>
            <a:endParaRPr lang="en-US" sz="2100" dirty="0" smtClean="0">
              <a:solidFill>
                <a:schemeClr val="accent1"/>
              </a:solidFill>
            </a:endParaRPr>
          </a:p>
          <a:p>
            <a:pPr marL="411480" lvl="0" indent="-342900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en-US" sz="2100" b="1" dirty="0" smtClean="0">
                <a:solidFill>
                  <a:prstClr val="white"/>
                </a:solidFill>
              </a:rPr>
              <a:t>Output:</a:t>
            </a:r>
            <a:r>
              <a:rPr lang="en-US" sz="2100" dirty="0" smtClean="0">
                <a:solidFill>
                  <a:prstClr val="white"/>
                </a:solidFill>
              </a:rPr>
              <a:t> Program </a:t>
            </a:r>
            <a:r>
              <a:rPr lang="en-US" sz="2100" dirty="0" smtClean="0">
                <a:solidFill>
                  <a:schemeClr val="accent4"/>
                </a:solidFill>
              </a:rPr>
              <a:t>P’</a:t>
            </a:r>
            <a:r>
              <a:rPr lang="en-US" sz="2100" dirty="0" smtClean="0">
                <a:solidFill>
                  <a:prstClr val="white"/>
                </a:solidFill>
              </a:rPr>
              <a:t> satisfying </a:t>
            </a:r>
            <a:r>
              <a:rPr lang="en-US" sz="2100" dirty="0" smtClean="0">
                <a:solidFill>
                  <a:schemeClr val="accent5"/>
                </a:solidFill>
              </a:rPr>
              <a:t>S</a:t>
            </a:r>
            <a:r>
              <a:rPr lang="en-US" sz="2100" dirty="0" smtClean="0">
                <a:solidFill>
                  <a:prstClr val="white"/>
                </a:solidFill>
              </a:rPr>
              <a:t> under </a:t>
            </a:r>
            <a:r>
              <a:rPr lang="en-US" sz="200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Math A"/>
              </a:rPr>
              <a:t>’</a:t>
            </a:r>
            <a:endParaRPr lang="en-US" sz="2100" dirty="0" smtClean="0">
              <a:solidFill>
                <a:schemeClr val="accent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28800" y="5207000"/>
            <a:ext cx="3200400" cy="990600"/>
          </a:xfrm>
          <a:prstGeom prst="round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28800" y="3911600"/>
            <a:ext cx="3200400" cy="990600"/>
          </a:xfrm>
          <a:prstGeom prst="roundRect">
            <a:avLst/>
          </a:prstGeom>
          <a:solidFill>
            <a:schemeClr val="accent4">
              <a:alpha val="27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410200" y="2895600"/>
            <a:ext cx="1828800" cy="381000"/>
          </a:xfrm>
          <a:prstGeom prst="roundRect">
            <a:avLst/>
          </a:prstGeom>
          <a:solidFill>
            <a:schemeClr val="accent4">
              <a:alpha val="27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457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 and Implement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Desired output – </a:t>
            </a:r>
            <a:r>
              <a:rPr lang="en-US" dirty="0" smtClean="0">
                <a:solidFill>
                  <a:srgbClr val="FFFF00"/>
                </a:solidFill>
              </a:rPr>
              <a:t>program</a:t>
            </a:r>
            <a:r>
              <a:rPr lang="en-US" dirty="0" smtClean="0"/>
              <a:t> satisfying the spec</a:t>
            </a:r>
          </a:p>
          <a:p>
            <a:pPr lvl="1"/>
            <a:r>
              <a:rPr lang="en-US" dirty="0" smtClean="0"/>
              <a:t>Constraint has to be </a:t>
            </a:r>
            <a:r>
              <a:rPr lang="en-US" dirty="0" smtClean="0">
                <a:solidFill>
                  <a:srgbClr val="FFFF00"/>
                </a:solidFill>
              </a:rPr>
              <a:t>implementable</a:t>
            </a:r>
            <a:r>
              <a:rPr lang="en-US" dirty="0" smtClean="0"/>
              <a:t> in the program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Implementation mechanism</a:t>
            </a:r>
            <a:r>
              <a:rPr lang="en-US" dirty="0" smtClean="0"/>
              <a:t> guides the choice of </a:t>
            </a:r>
            <a:r>
              <a:rPr lang="en-US" dirty="0" smtClean="0">
                <a:solidFill>
                  <a:srgbClr val="FFFF00"/>
                </a:solidFill>
              </a:rPr>
              <a:t>constraint language </a:t>
            </a:r>
          </a:p>
          <a:p>
            <a:r>
              <a:rPr lang="en-US" dirty="0" smtClean="0"/>
              <a:t>Implementation mechanisms </a:t>
            </a:r>
          </a:p>
          <a:p>
            <a:pPr lvl="1"/>
            <a:r>
              <a:rPr lang="en-US" dirty="0" smtClean="0"/>
              <a:t>Atomic sections [POPL’10]</a:t>
            </a:r>
          </a:p>
          <a:p>
            <a:pPr lvl="1"/>
            <a:r>
              <a:rPr lang="en-US" dirty="0" smtClean="0"/>
              <a:t>Conditional critical regions (CCRs) [TACAS’09]</a:t>
            </a:r>
          </a:p>
          <a:p>
            <a:pPr lvl="1"/>
            <a:r>
              <a:rPr lang="en-US" dirty="0" smtClean="0"/>
              <a:t>Memory fences (for relaxed memory models) [FMCAD’10 + PLDI’11]</a:t>
            </a:r>
          </a:p>
          <a:p>
            <a:pPr lvl="1"/>
            <a:r>
              <a:rPr lang="en-US" dirty="0" smtClean="0"/>
              <a:t>Barriers </a:t>
            </a:r>
          </a:p>
          <a:p>
            <a:pPr lvl="1"/>
            <a:r>
              <a:rPr lang="en-US" dirty="0" smtClean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1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2064"/>
            <a:ext cx="8686800" cy="914400"/>
          </a:xfrm>
        </p:spPr>
        <p:txBody>
          <a:bodyPr/>
          <a:lstStyle/>
          <a:p>
            <a:r>
              <a:rPr lang="en-US" sz="3200" dirty="0" smtClean="0"/>
              <a:t>Avoiding a schedule with atomic sections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3124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Adding atomicity constraints</a:t>
            </a:r>
          </a:p>
          <a:p>
            <a:pPr lvl="1"/>
            <a:r>
              <a:rPr lang="en-US" dirty="0" smtClean="0"/>
              <a:t>Atomicity predicate [l1,l2] –statements at l1 and l2 must execute together atomically</a:t>
            </a:r>
            <a:endParaRPr lang="en-US" sz="2800" dirty="0" smtClean="0">
              <a:latin typeface="Courier New" pitchFamily="49" charset="0"/>
              <a:cs typeface="Courier New" pitchFamily="49" charset="0"/>
              <a:sym typeface="Symbol"/>
            </a:endParaRPr>
          </a:p>
          <a:p>
            <a:r>
              <a:rPr lang="en-US" sz="2800" dirty="0" smtClean="0">
                <a:latin typeface="Courier New" pitchFamily="49" charset="0"/>
                <a:cs typeface="Courier New" pitchFamily="49" charset="0"/>
                <a:sym typeface="Symbol"/>
              </a:rPr>
              <a:t>avoid()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solidFill>
                  <a:srgbClr val="FFFF00"/>
                </a:solidFill>
              </a:rPr>
              <a:t>disjunction</a:t>
            </a:r>
            <a:r>
              <a:rPr lang="en-US" dirty="0" smtClean="0"/>
              <a:t> of all possible atomicity predicates that would prevent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Symbol"/>
              </a:rPr>
              <a:t></a:t>
            </a:r>
          </a:p>
          <a:p>
            <a:pPr lvl="1"/>
            <a:r>
              <a:rPr lang="en-US" sz="2400" dirty="0" smtClean="0">
                <a:cs typeface="Courier New" pitchFamily="49" charset="0"/>
                <a:sym typeface="Symbol"/>
              </a:rPr>
              <a:t>Captures </a:t>
            </a:r>
            <a:r>
              <a:rPr lang="en-US" sz="2400" dirty="0" smtClean="0">
                <a:solidFill>
                  <a:srgbClr val="FFFF00"/>
                </a:solidFill>
                <a:cs typeface="Courier New" pitchFamily="49" charset="0"/>
                <a:sym typeface="Symbol"/>
              </a:rPr>
              <a:t>all</a:t>
            </a:r>
            <a:r>
              <a:rPr lang="en-US" sz="2400" dirty="0" smtClean="0">
                <a:cs typeface="Courier New" pitchFamily="49" charset="0"/>
                <a:sym typeface="Symbol"/>
              </a:rPr>
              <a:t> ways to avoid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Symbol"/>
              </a:rPr>
              <a:t></a:t>
            </a:r>
            <a:r>
              <a:rPr lang="en-US" sz="2400" dirty="0" smtClean="0">
                <a:cs typeface="Courier New" pitchFamily="49" charset="0"/>
                <a:sym typeface="Symbol"/>
              </a:rPr>
              <a:t> using atomic sections </a:t>
            </a:r>
            <a:endParaRPr lang="en-US" dirty="0" smtClean="0">
              <a:cs typeface="Courier New" pitchFamily="49" charset="0"/>
              <a:sym typeface="Symbol"/>
            </a:endParaRPr>
          </a:p>
          <a:p>
            <a:pPr lvl="1">
              <a:buNone/>
            </a:pPr>
            <a:endParaRPr lang="en-US" sz="2400" dirty="0" smtClean="0">
              <a:cs typeface="Courier New" pitchFamily="49" charset="0"/>
              <a:sym typeface="Symbol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219200" y="4343400"/>
            <a:ext cx="7239000" cy="11430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avoid(</a:t>
            </a:r>
            <a:r>
              <a:rPr lang="en-US" dirty="0" smtClean="0">
                <a:sym typeface="Symbol"/>
              </a:rPr>
              <a:t>) = </a:t>
            </a:r>
            <a:r>
              <a:rPr lang="en-US" sz="2800" dirty="0" smtClean="0">
                <a:sym typeface="Math B"/>
              </a:rPr>
              <a:t></a:t>
            </a:r>
            <a:r>
              <a:rPr lang="en-US" dirty="0" smtClean="0">
                <a:sym typeface="Math B"/>
              </a:rPr>
              <a:t>{ </a:t>
            </a:r>
            <a:r>
              <a:rPr lang="el-GR" dirty="0" smtClean="0"/>
              <a:t>[</a:t>
            </a:r>
            <a:r>
              <a:rPr lang="en-US" dirty="0" smtClean="0"/>
              <a:t>label</a:t>
            </a:r>
            <a:r>
              <a:rPr lang="en-US" dirty="0"/>
              <a:t>(</a:t>
            </a:r>
            <a:r>
              <a:rPr lang="en-US" dirty="0">
                <a:sym typeface="Symbol"/>
              </a:rPr>
              <a:t></a:t>
            </a:r>
            <a:r>
              <a:rPr lang="en-US" baseline="-25000" dirty="0" err="1"/>
              <a:t>i</a:t>
            </a:r>
            <a:r>
              <a:rPr lang="en-US" dirty="0"/>
              <a:t>),</a:t>
            </a:r>
            <a:r>
              <a:rPr lang="en-US" dirty="0" smtClean="0"/>
              <a:t>label(</a:t>
            </a:r>
            <a:r>
              <a:rPr lang="en-US" dirty="0">
                <a:sym typeface="Symbol"/>
              </a:rPr>
              <a:t></a:t>
            </a:r>
            <a:r>
              <a:rPr lang="en-US" baseline="-25000" dirty="0"/>
              <a:t>j</a:t>
            </a:r>
            <a:r>
              <a:rPr lang="en-US" dirty="0" smtClean="0"/>
              <a:t>)] | 0 </a:t>
            </a:r>
            <a:r>
              <a:rPr lang="en-US" dirty="0" smtClean="0">
                <a:sym typeface="Math B"/>
              </a:rPr>
              <a:t> </a:t>
            </a:r>
            <a:r>
              <a:rPr lang="en-US" dirty="0" err="1" smtClean="0">
                <a:sym typeface="Math B"/>
              </a:rPr>
              <a:t>i</a:t>
            </a:r>
            <a:r>
              <a:rPr lang="en-US" dirty="0" smtClean="0">
                <a:sym typeface="Math B"/>
              </a:rPr>
              <a:t> &lt; |</a:t>
            </a:r>
            <a:r>
              <a:rPr lang="en-US" dirty="0" smtClean="0">
                <a:sym typeface="Symbol"/>
              </a:rPr>
              <a:t>|, 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	        </a:t>
            </a:r>
            <a:r>
              <a:rPr lang="en-US" dirty="0" smtClean="0"/>
              <a:t>j </a:t>
            </a:r>
            <a:r>
              <a:rPr lang="en-US" dirty="0"/>
              <a:t>&gt; </a:t>
            </a:r>
            <a:r>
              <a:rPr lang="en-US" dirty="0" err="1"/>
              <a:t>i</a:t>
            </a:r>
            <a:r>
              <a:rPr lang="en-US" dirty="0"/>
              <a:t> + </a:t>
            </a:r>
            <a:r>
              <a:rPr lang="en-US" dirty="0" smtClean="0"/>
              <a:t>1. </a:t>
            </a:r>
            <a:r>
              <a:rPr lang="en-US" dirty="0" err="1"/>
              <a:t>tid</a:t>
            </a:r>
            <a:r>
              <a:rPr lang="en-US" dirty="0"/>
              <a:t>(</a:t>
            </a:r>
            <a:r>
              <a:rPr lang="en-US" dirty="0">
                <a:sym typeface="Symbol"/>
              </a:rPr>
              <a:t></a:t>
            </a:r>
            <a:r>
              <a:rPr lang="en-US" baseline="-25000" dirty="0" err="1"/>
              <a:t>i</a:t>
            </a:r>
            <a:r>
              <a:rPr lang="en-US" dirty="0"/>
              <a:t>) = </a:t>
            </a:r>
            <a:r>
              <a:rPr lang="en-US" dirty="0" err="1"/>
              <a:t>tid</a:t>
            </a:r>
            <a:r>
              <a:rPr lang="en-US" dirty="0"/>
              <a:t>(</a:t>
            </a:r>
            <a:r>
              <a:rPr lang="en-US" dirty="0">
                <a:sym typeface="Symbol"/>
              </a:rPr>
              <a:t></a:t>
            </a:r>
            <a:r>
              <a:rPr lang="en-US" baseline="-25000" dirty="0" smtClean="0"/>
              <a:t>j</a:t>
            </a:r>
            <a:r>
              <a:rPr lang="en-US" dirty="0" smtClean="0"/>
              <a:t>) </a:t>
            </a:r>
            <a:r>
              <a:rPr lang="en-US" dirty="0" err="1" smtClean="0"/>
              <a:t>s.t.</a:t>
            </a:r>
            <a:r>
              <a:rPr lang="en-US" dirty="0" smtClean="0"/>
              <a:t> </a:t>
            </a:r>
            <a:r>
              <a:rPr lang="en-US" dirty="0" smtClean="0">
                <a:sym typeface="Math C"/>
              </a:rPr>
              <a:t></a:t>
            </a:r>
            <a:r>
              <a:rPr lang="en-US" dirty="0" err="1" smtClean="0"/>
              <a:t>k.i</a:t>
            </a:r>
            <a:r>
              <a:rPr lang="en-US" dirty="0" smtClean="0"/>
              <a:t> </a:t>
            </a:r>
            <a:r>
              <a:rPr lang="en-US" dirty="0"/>
              <a:t>&lt; k &lt; j, </a:t>
            </a:r>
            <a:r>
              <a:rPr lang="en-US" dirty="0" err="1"/>
              <a:t>tid</a:t>
            </a:r>
            <a:r>
              <a:rPr lang="en-US" dirty="0"/>
              <a:t>(</a:t>
            </a:r>
            <a:r>
              <a:rPr lang="en-US" dirty="0">
                <a:sym typeface="Symbol"/>
              </a:rPr>
              <a:t></a:t>
            </a:r>
            <a:r>
              <a:rPr lang="en-US" baseline="-25000" dirty="0" err="1"/>
              <a:t>i</a:t>
            </a:r>
            <a:r>
              <a:rPr lang="en-US" dirty="0"/>
              <a:t>)</a:t>
            </a:r>
            <a:r>
              <a:rPr lang="en-US" b="1" dirty="0">
                <a:sym typeface="Math B"/>
              </a:rPr>
              <a:t></a:t>
            </a:r>
            <a:r>
              <a:rPr lang="en-US" dirty="0" err="1"/>
              <a:t>tid</a:t>
            </a:r>
            <a:r>
              <a:rPr lang="en-US" dirty="0"/>
              <a:t>(</a:t>
            </a:r>
            <a:r>
              <a:rPr lang="en-US" dirty="0">
                <a:sym typeface="Symbol"/>
              </a:rPr>
              <a:t></a:t>
            </a:r>
            <a:r>
              <a:rPr lang="en-US" baseline="-25000" dirty="0"/>
              <a:t>k</a:t>
            </a:r>
            <a:r>
              <a:rPr lang="en-US" dirty="0" smtClean="0"/>
              <a:t>) }</a:t>
            </a:r>
            <a:endParaRPr lang="en-US" dirty="0"/>
          </a:p>
          <a:p>
            <a:endParaRPr lang="en-US" dirty="0" smtClean="0"/>
          </a:p>
        </p:txBody>
      </p:sp>
      <p:grpSp>
        <p:nvGrpSpPr>
          <p:cNvPr id="44" name="Group 43"/>
          <p:cNvGrpSpPr/>
          <p:nvPr/>
        </p:nvGrpSpPr>
        <p:grpSpPr>
          <a:xfrm>
            <a:off x="2046625" y="5940880"/>
            <a:ext cx="5499100" cy="306388"/>
            <a:chOff x="1587500" y="3886200"/>
            <a:chExt cx="5499100" cy="306388"/>
          </a:xfrm>
        </p:grpSpPr>
        <p:sp>
          <p:nvSpPr>
            <p:cNvPr id="45" name="Oval 44"/>
            <p:cNvSpPr/>
            <p:nvPr/>
          </p:nvSpPr>
          <p:spPr>
            <a:xfrm>
              <a:off x="6781800" y="3886200"/>
              <a:ext cx="304800" cy="300038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1587500" y="3886200"/>
              <a:ext cx="304800" cy="300038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4178300" y="3886200"/>
              <a:ext cx="304800" cy="300038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Curved Connector 49"/>
            <p:cNvCxnSpPr>
              <a:stCxn id="46" idx="4"/>
              <a:endCxn id="49" idx="4"/>
            </p:cNvCxnSpPr>
            <p:nvPr/>
          </p:nvCxnSpPr>
          <p:spPr>
            <a:xfrm rot="16200000" flipH="1">
              <a:off x="3035300" y="2890838"/>
              <a:ext cx="12700" cy="2590800"/>
            </a:xfrm>
            <a:prstGeom prst="curvedConnector3">
              <a:avLst>
                <a:gd name="adj1" fmla="val 1800000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4826000" y="3886200"/>
              <a:ext cx="304800" cy="300038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Curved Connector 51"/>
            <p:cNvCxnSpPr>
              <a:stCxn id="51" idx="4"/>
              <a:endCxn id="45" idx="4"/>
            </p:cNvCxnSpPr>
            <p:nvPr/>
          </p:nvCxnSpPr>
          <p:spPr>
            <a:xfrm rot="16200000" flipH="1">
              <a:off x="5956300" y="3208338"/>
              <a:ext cx="12700" cy="1955800"/>
            </a:xfrm>
            <a:prstGeom prst="curvedConnector3">
              <a:avLst>
                <a:gd name="adj1" fmla="val 1800000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Oval 53"/>
          <p:cNvSpPr/>
          <p:nvPr/>
        </p:nvSpPr>
        <p:spPr>
          <a:xfrm rot="16200000">
            <a:off x="1065153" y="5940028"/>
            <a:ext cx="307519" cy="3092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55" name="Oval 54"/>
          <p:cNvSpPr/>
          <p:nvPr/>
        </p:nvSpPr>
        <p:spPr>
          <a:xfrm rot="16200000">
            <a:off x="1719203" y="5940028"/>
            <a:ext cx="307519" cy="3092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56" name="Oval 55"/>
          <p:cNvSpPr/>
          <p:nvPr/>
        </p:nvSpPr>
        <p:spPr>
          <a:xfrm rot="16200000">
            <a:off x="2373253" y="5940028"/>
            <a:ext cx="307519" cy="3092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57" name="Oval 56"/>
          <p:cNvSpPr/>
          <p:nvPr/>
        </p:nvSpPr>
        <p:spPr>
          <a:xfrm rot="16200000">
            <a:off x="3027303" y="5940028"/>
            <a:ext cx="307519" cy="3092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cxnSp>
        <p:nvCxnSpPr>
          <p:cNvPr id="58" name="Straight Arrow Connector 57"/>
          <p:cNvCxnSpPr>
            <a:stCxn id="54" idx="4"/>
            <a:endCxn id="55" idx="0"/>
          </p:cNvCxnSpPr>
          <p:nvPr/>
        </p:nvCxnSpPr>
        <p:spPr>
          <a:xfrm>
            <a:off x="1373525" y="6094640"/>
            <a:ext cx="344826" cy="0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5" idx="4"/>
            <a:endCxn id="56" idx="0"/>
          </p:cNvCxnSpPr>
          <p:nvPr/>
        </p:nvCxnSpPr>
        <p:spPr>
          <a:xfrm>
            <a:off x="2027575" y="6094640"/>
            <a:ext cx="344826" cy="0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6" idx="4"/>
            <a:endCxn id="57" idx="0"/>
          </p:cNvCxnSpPr>
          <p:nvPr/>
        </p:nvCxnSpPr>
        <p:spPr>
          <a:xfrm>
            <a:off x="2681625" y="6094640"/>
            <a:ext cx="344826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 rot="16200000">
            <a:off x="8226028" y="5940028"/>
            <a:ext cx="307519" cy="3092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cxnSp>
        <p:nvCxnSpPr>
          <p:cNvPr id="62" name="Straight Arrow Connector 61"/>
          <p:cNvCxnSpPr>
            <a:stCxn id="78" idx="4"/>
            <a:endCxn id="61" idx="0"/>
          </p:cNvCxnSpPr>
          <p:nvPr/>
        </p:nvCxnSpPr>
        <p:spPr>
          <a:xfrm>
            <a:off x="7880350" y="6094640"/>
            <a:ext cx="344826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 rot="16200000">
            <a:off x="3681353" y="5940028"/>
            <a:ext cx="307519" cy="3092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64" name="Oval 63"/>
          <p:cNvSpPr/>
          <p:nvPr/>
        </p:nvSpPr>
        <p:spPr>
          <a:xfrm rot="16200000">
            <a:off x="4335403" y="5940028"/>
            <a:ext cx="307519" cy="3092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cxnSp>
        <p:nvCxnSpPr>
          <p:cNvPr id="65" name="Straight Arrow Connector 64"/>
          <p:cNvCxnSpPr>
            <a:stCxn id="57" idx="4"/>
            <a:endCxn id="63" idx="0"/>
          </p:cNvCxnSpPr>
          <p:nvPr/>
        </p:nvCxnSpPr>
        <p:spPr>
          <a:xfrm>
            <a:off x="3335675" y="6094640"/>
            <a:ext cx="344826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63" idx="4"/>
            <a:endCxn id="64" idx="0"/>
          </p:cNvCxnSpPr>
          <p:nvPr/>
        </p:nvCxnSpPr>
        <p:spPr>
          <a:xfrm>
            <a:off x="3989725" y="6094640"/>
            <a:ext cx="344826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 rot="16200000">
            <a:off x="4955778" y="5940028"/>
            <a:ext cx="307519" cy="3092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68" name="Oval 67"/>
          <p:cNvSpPr/>
          <p:nvPr/>
        </p:nvSpPr>
        <p:spPr>
          <a:xfrm rot="16200000">
            <a:off x="5609828" y="5940028"/>
            <a:ext cx="307519" cy="3092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cxnSp>
        <p:nvCxnSpPr>
          <p:cNvPr id="69" name="Straight Arrow Connector 68"/>
          <p:cNvCxnSpPr>
            <a:stCxn id="64" idx="4"/>
            <a:endCxn id="67" idx="0"/>
          </p:cNvCxnSpPr>
          <p:nvPr/>
        </p:nvCxnSpPr>
        <p:spPr>
          <a:xfrm>
            <a:off x="4643775" y="6094640"/>
            <a:ext cx="311151" cy="0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7" idx="4"/>
            <a:endCxn id="68" idx="0"/>
          </p:cNvCxnSpPr>
          <p:nvPr/>
        </p:nvCxnSpPr>
        <p:spPr>
          <a:xfrm>
            <a:off x="5264150" y="6094640"/>
            <a:ext cx="344826" cy="0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 rot="16200000">
            <a:off x="6263878" y="5937308"/>
            <a:ext cx="307519" cy="3092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72" name="Oval 71"/>
          <p:cNvSpPr/>
          <p:nvPr/>
        </p:nvSpPr>
        <p:spPr>
          <a:xfrm rot="16200000">
            <a:off x="6917928" y="5937308"/>
            <a:ext cx="307519" cy="3092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cxnSp>
        <p:nvCxnSpPr>
          <p:cNvPr id="76" name="Straight Arrow Connector 75"/>
          <p:cNvCxnSpPr>
            <a:stCxn id="68" idx="4"/>
            <a:endCxn id="71" idx="0"/>
          </p:cNvCxnSpPr>
          <p:nvPr/>
        </p:nvCxnSpPr>
        <p:spPr>
          <a:xfrm flipV="1">
            <a:off x="5918200" y="6091920"/>
            <a:ext cx="344826" cy="272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71" idx="4"/>
            <a:endCxn id="72" idx="0"/>
          </p:cNvCxnSpPr>
          <p:nvPr/>
        </p:nvCxnSpPr>
        <p:spPr>
          <a:xfrm>
            <a:off x="6572250" y="6091920"/>
            <a:ext cx="344826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 rot="16200000">
            <a:off x="7571978" y="5940028"/>
            <a:ext cx="307519" cy="3092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cxnSp>
        <p:nvCxnSpPr>
          <p:cNvPr id="79" name="Straight Arrow Connector 78"/>
          <p:cNvCxnSpPr>
            <a:stCxn id="72" idx="4"/>
            <a:endCxn id="78" idx="0"/>
          </p:cNvCxnSpPr>
          <p:nvPr/>
        </p:nvCxnSpPr>
        <p:spPr>
          <a:xfrm>
            <a:off x="7226300" y="6091920"/>
            <a:ext cx="344826" cy="2720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4007539" y="5939292"/>
            <a:ext cx="2230086" cy="306388"/>
            <a:chOff x="4007539" y="5939292"/>
            <a:chExt cx="2230086" cy="306388"/>
          </a:xfrm>
        </p:grpSpPr>
        <p:sp>
          <p:nvSpPr>
            <p:cNvPr id="74" name="Oval 73"/>
            <p:cNvSpPr/>
            <p:nvPr/>
          </p:nvSpPr>
          <p:spPr>
            <a:xfrm flipV="1">
              <a:off x="4007539" y="5945642"/>
              <a:ext cx="304800" cy="30003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Curved Connector 74"/>
            <p:cNvCxnSpPr>
              <a:stCxn id="74" idx="4"/>
              <a:endCxn id="53" idx="4"/>
            </p:cNvCxnSpPr>
            <p:nvPr/>
          </p:nvCxnSpPr>
          <p:spPr>
            <a:xfrm rot="5400000" flipH="1" flipV="1">
              <a:off x="5122582" y="4982999"/>
              <a:ext cx="12700" cy="1925286"/>
            </a:xfrm>
            <a:prstGeom prst="curvedConnector3">
              <a:avLst>
                <a:gd name="adj1" fmla="val 180000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 flipV="1">
              <a:off x="5932825" y="5945642"/>
              <a:ext cx="304800" cy="30003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609114" y="5943600"/>
            <a:ext cx="1595086" cy="306388"/>
            <a:chOff x="6609114" y="5943600"/>
            <a:chExt cx="1595086" cy="306388"/>
          </a:xfrm>
        </p:grpSpPr>
        <p:sp>
          <p:nvSpPr>
            <p:cNvPr id="81" name="Oval 80"/>
            <p:cNvSpPr/>
            <p:nvPr/>
          </p:nvSpPr>
          <p:spPr>
            <a:xfrm flipV="1">
              <a:off x="6609114" y="5949950"/>
              <a:ext cx="304800" cy="30003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Curved Connector 81"/>
            <p:cNvCxnSpPr>
              <a:stCxn id="81" idx="4"/>
              <a:endCxn id="83" idx="4"/>
            </p:cNvCxnSpPr>
            <p:nvPr/>
          </p:nvCxnSpPr>
          <p:spPr>
            <a:xfrm rot="5400000" flipH="1" flipV="1">
              <a:off x="7406657" y="5304807"/>
              <a:ext cx="12700" cy="1290286"/>
            </a:xfrm>
            <a:prstGeom prst="curvedConnector3">
              <a:avLst>
                <a:gd name="adj1" fmla="val 180000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/>
            <p:cNvSpPr/>
            <p:nvPr/>
          </p:nvSpPr>
          <p:spPr>
            <a:xfrm flipV="1">
              <a:off x="7899400" y="5949950"/>
              <a:ext cx="304800" cy="30003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739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97"/>
          <p:cNvSpPr>
            <a:spLocks noGrp="1"/>
          </p:cNvSpPr>
          <p:nvPr>
            <p:ph type="title"/>
          </p:nvPr>
        </p:nvSpPr>
        <p:spPr>
          <a:xfrm>
            <a:off x="381000" y="152400"/>
            <a:ext cx="8153400" cy="914400"/>
          </a:xfrm>
        </p:spPr>
        <p:txBody>
          <a:bodyPr/>
          <a:lstStyle/>
          <a:p>
            <a:r>
              <a:rPr lang="en-US" sz="3600" dirty="0" smtClean="0"/>
              <a:t>Avoid with atomicity constraints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270974" y="1219200"/>
            <a:ext cx="667512" cy="667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1,1</a:t>
            </a:r>
            <a:endParaRPr lang="en-US" sz="1600" dirty="0"/>
          </a:p>
        </p:txBody>
      </p:sp>
      <p:sp>
        <p:nvSpPr>
          <p:cNvPr id="6" name="Oval 5"/>
          <p:cNvSpPr/>
          <p:nvPr/>
        </p:nvSpPr>
        <p:spPr>
          <a:xfrm>
            <a:off x="1313688" y="2526280"/>
            <a:ext cx="667512" cy="667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2,1</a:t>
            </a:r>
            <a:endParaRPr lang="en-US" sz="1600" dirty="0"/>
          </a:p>
        </p:txBody>
      </p:sp>
      <p:sp>
        <p:nvSpPr>
          <p:cNvPr id="7" name="Oval 6"/>
          <p:cNvSpPr/>
          <p:nvPr/>
        </p:nvSpPr>
        <p:spPr>
          <a:xfrm>
            <a:off x="475488" y="3788460"/>
            <a:ext cx="667512" cy="667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3,1</a:t>
            </a:r>
            <a:endParaRPr lang="en-US" sz="1600" dirty="0"/>
          </a:p>
        </p:txBody>
      </p:sp>
      <p:cxnSp>
        <p:nvCxnSpPr>
          <p:cNvPr id="8" name="Straight Arrow Connector 7"/>
          <p:cNvCxnSpPr>
            <a:stCxn id="5" idx="4"/>
            <a:endCxn id="6" idx="0"/>
          </p:cNvCxnSpPr>
          <p:nvPr/>
        </p:nvCxnSpPr>
        <p:spPr>
          <a:xfrm flipH="1">
            <a:off x="1647444" y="1886712"/>
            <a:ext cx="957286" cy="639568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4"/>
            <a:endCxn id="7" idx="0"/>
          </p:cNvCxnSpPr>
          <p:nvPr/>
        </p:nvCxnSpPr>
        <p:spPr>
          <a:xfrm flipH="1">
            <a:off x="809244" y="3193792"/>
            <a:ext cx="838200" cy="594668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12976" y="1954780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6238" y="3136756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A2</a:t>
            </a:r>
          </a:p>
        </p:txBody>
      </p:sp>
      <p:sp>
        <p:nvSpPr>
          <p:cNvPr id="14" name="Oval 13"/>
          <p:cNvSpPr/>
          <p:nvPr/>
        </p:nvSpPr>
        <p:spPr>
          <a:xfrm>
            <a:off x="2270974" y="3675888"/>
            <a:ext cx="667512" cy="667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2,2</a:t>
            </a:r>
            <a:endParaRPr lang="en-US" sz="1600" dirty="0"/>
          </a:p>
        </p:txBody>
      </p:sp>
      <p:cxnSp>
        <p:nvCxnSpPr>
          <p:cNvPr id="15" name="Straight Arrow Connector 14"/>
          <p:cNvCxnSpPr>
            <a:stCxn id="6" idx="4"/>
            <a:endCxn id="14" idx="0"/>
          </p:cNvCxnSpPr>
          <p:nvPr/>
        </p:nvCxnSpPr>
        <p:spPr>
          <a:xfrm>
            <a:off x="1647444" y="3193792"/>
            <a:ext cx="957286" cy="482096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60410" y="3136756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B1</a:t>
            </a:r>
          </a:p>
        </p:txBody>
      </p:sp>
      <p:sp>
        <p:nvSpPr>
          <p:cNvPr id="19" name="Oval 18"/>
          <p:cNvSpPr/>
          <p:nvPr/>
        </p:nvSpPr>
        <p:spPr>
          <a:xfrm>
            <a:off x="3352800" y="2526280"/>
            <a:ext cx="667512" cy="667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1,2</a:t>
            </a:r>
            <a:endParaRPr lang="en-US" sz="1600" dirty="0"/>
          </a:p>
        </p:txBody>
      </p:sp>
      <p:cxnSp>
        <p:nvCxnSpPr>
          <p:cNvPr id="20" name="Straight Arrow Connector 19"/>
          <p:cNvCxnSpPr>
            <a:stCxn id="5" idx="4"/>
            <a:endCxn id="19" idx="0"/>
          </p:cNvCxnSpPr>
          <p:nvPr/>
        </p:nvCxnSpPr>
        <p:spPr>
          <a:xfrm>
            <a:off x="2604730" y="1886712"/>
            <a:ext cx="1081826" cy="639568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23488" y="195478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B1</a:t>
            </a:r>
          </a:p>
        </p:txBody>
      </p:sp>
      <p:sp>
        <p:nvSpPr>
          <p:cNvPr id="25" name="Oval 24"/>
          <p:cNvSpPr/>
          <p:nvPr/>
        </p:nvSpPr>
        <p:spPr>
          <a:xfrm>
            <a:off x="3200400" y="4927955"/>
            <a:ext cx="667512" cy="667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2,3</a:t>
            </a:r>
            <a:endParaRPr lang="en-US" sz="1600" dirty="0"/>
          </a:p>
        </p:txBody>
      </p:sp>
      <p:cxnSp>
        <p:nvCxnSpPr>
          <p:cNvPr id="26" name="Straight Arrow Connector 25"/>
          <p:cNvCxnSpPr>
            <a:stCxn id="19" idx="4"/>
            <a:endCxn id="14" idx="0"/>
          </p:cNvCxnSpPr>
          <p:nvPr/>
        </p:nvCxnSpPr>
        <p:spPr>
          <a:xfrm flipH="1">
            <a:off x="2604730" y="3193792"/>
            <a:ext cx="1081826" cy="482096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1313688" y="4927955"/>
            <a:ext cx="667512" cy="667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3,2</a:t>
            </a:r>
            <a:endParaRPr lang="en-US" sz="1600" dirty="0"/>
          </a:p>
        </p:txBody>
      </p:sp>
      <p:cxnSp>
        <p:nvCxnSpPr>
          <p:cNvPr id="31" name="Straight Arrow Connector 30"/>
          <p:cNvCxnSpPr>
            <a:stCxn id="7" idx="4"/>
            <a:endCxn id="30" idx="0"/>
          </p:cNvCxnSpPr>
          <p:nvPr/>
        </p:nvCxnSpPr>
        <p:spPr>
          <a:xfrm>
            <a:off x="809244" y="4455972"/>
            <a:ext cx="838200" cy="471983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92252" y="4637967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B1</a:t>
            </a:r>
          </a:p>
        </p:txBody>
      </p:sp>
      <p:sp>
        <p:nvSpPr>
          <p:cNvPr id="35" name="Oval 34"/>
          <p:cNvSpPr/>
          <p:nvPr/>
        </p:nvSpPr>
        <p:spPr>
          <a:xfrm>
            <a:off x="2151888" y="6038088"/>
            <a:ext cx="667512" cy="667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3,3</a:t>
            </a:r>
            <a:endParaRPr lang="en-US" sz="1600" dirty="0"/>
          </a:p>
        </p:txBody>
      </p:sp>
      <p:cxnSp>
        <p:nvCxnSpPr>
          <p:cNvPr id="36" name="Straight Arrow Connector 35"/>
          <p:cNvCxnSpPr>
            <a:stCxn id="30" idx="4"/>
            <a:endCxn id="35" idx="0"/>
          </p:cNvCxnSpPr>
          <p:nvPr/>
        </p:nvCxnSpPr>
        <p:spPr>
          <a:xfrm>
            <a:off x="1647444" y="5595467"/>
            <a:ext cx="838200" cy="442621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371600" y="5726668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B2</a:t>
            </a:r>
          </a:p>
        </p:txBody>
      </p:sp>
      <p:cxnSp>
        <p:nvCxnSpPr>
          <p:cNvPr id="43" name="Straight Arrow Connector 42"/>
          <p:cNvCxnSpPr>
            <a:stCxn id="25" idx="3"/>
            <a:endCxn id="35" idx="0"/>
          </p:cNvCxnSpPr>
          <p:nvPr/>
        </p:nvCxnSpPr>
        <p:spPr>
          <a:xfrm flipH="1">
            <a:off x="2485644" y="5497712"/>
            <a:ext cx="812511" cy="540376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820958" y="5722183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819400" y="3136756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A1</a:t>
            </a:r>
          </a:p>
        </p:txBody>
      </p:sp>
      <p:sp>
        <p:nvSpPr>
          <p:cNvPr id="53" name="Oval 52"/>
          <p:cNvSpPr/>
          <p:nvPr/>
        </p:nvSpPr>
        <p:spPr>
          <a:xfrm>
            <a:off x="4191000" y="3675888"/>
            <a:ext cx="667512" cy="667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1,3</a:t>
            </a:r>
            <a:endParaRPr lang="en-US" sz="1600" dirty="0"/>
          </a:p>
        </p:txBody>
      </p:sp>
      <p:cxnSp>
        <p:nvCxnSpPr>
          <p:cNvPr id="54" name="Straight Arrow Connector 53"/>
          <p:cNvCxnSpPr>
            <a:stCxn id="19" idx="4"/>
            <a:endCxn id="53" idx="0"/>
          </p:cNvCxnSpPr>
          <p:nvPr/>
        </p:nvCxnSpPr>
        <p:spPr>
          <a:xfrm>
            <a:off x="3686556" y="3193792"/>
            <a:ext cx="838200" cy="482096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108665" y="3136756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B2</a:t>
            </a:r>
          </a:p>
        </p:txBody>
      </p:sp>
      <p:cxnSp>
        <p:nvCxnSpPr>
          <p:cNvPr id="65" name="Straight Arrow Connector 64"/>
          <p:cNvCxnSpPr>
            <a:stCxn id="14" idx="4"/>
            <a:endCxn id="30" idx="0"/>
          </p:cNvCxnSpPr>
          <p:nvPr/>
        </p:nvCxnSpPr>
        <p:spPr>
          <a:xfrm flipH="1">
            <a:off x="1647444" y="4343400"/>
            <a:ext cx="957286" cy="584555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736050" y="4337709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A2</a:t>
            </a:r>
          </a:p>
        </p:txBody>
      </p:sp>
      <p:cxnSp>
        <p:nvCxnSpPr>
          <p:cNvPr id="69" name="Straight Arrow Connector 68"/>
          <p:cNvCxnSpPr>
            <a:stCxn id="14" idx="4"/>
            <a:endCxn id="25" idx="0"/>
          </p:cNvCxnSpPr>
          <p:nvPr/>
        </p:nvCxnSpPr>
        <p:spPr>
          <a:xfrm>
            <a:off x="2604730" y="4343400"/>
            <a:ext cx="929426" cy="584555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065656" y="4337709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B2</a:t>
            </a:r>
          </a:p>
        </p:txBody>
      </p:sp>
      <p:cxnSp>
        <p:nvCxnSpPr>
          <p:cNvPr id="73" name="Straight Arrow Connector 72"/>
          <p:cNvCxnSpPr>
            <a:stCxn id="53" idx="4"/>
            <a:endCxn id="25" idx="0"/>
          </p:cNvCxnSpPr>
          <p:nvPr/>
        </p:nvCxnSpPr>
        <p:spPr>
          <a:xfrm flipH="1">
            <a:off x="3534156" y="4343400"/>
            <a:ext cx="990600" cy="584555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038600" y="4528066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A1</a:t>
            </a:r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5791200" y="1343992"/>
            <a:ext cx="1447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rbel" pitchFamily="34" charset="0"/>
              </a:rPr>
              <a:t>Thread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rbel" pitchFamily="34" charset="0"/>
              </a:rPr>
              <a:t>A</a:t>
            </a:r>
          </a:p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rbel" pitchFamily="34" charset="0"/>
              </a:rPr>
              <a:t>    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rbel" pitchFamily="34" charset="0"/>
              </a:rPr>
              <a:t>1: A1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Corbel" pitchFamily="34" charset="0"/>
            </a:endParaRPr>
          </a:p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rbel" pitchFamily="34" charset="0"/>
              </a:rPr>
              <a:t>    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rbel" pitchFamily="34" charset="0"/>
              </a:rPr>
              <a:t>2: A2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Corbel" pitchFamily="34" charset="0"/>
            </a:endParaRPr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7467599" y="1343992"/>
            <a:ext cx="140328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Corbel" pitchFamily="34" charset="0"/>
              </a:rPr>
              <a:t>Thread B</a:t>
            </a:r>
          </a:p>
          <a:p>
            <a:r>
              <a:rPr lang="en-US" sz="2400" dirty="0">
                <a:solidFill>
                  <a:srgbClr val="FFC000"/>
                </a:solidFill>
                <a:latin typeface="Corbel" pitchFamily="34" charset="0"/>
              </a:rPr>
              <a:t>     </a:t>
            </a:r>
            <a:r>
              <a:rPr lang="en-US" sz="2400" dirty="0" smtClean="0">
                <a:solidFill>
                  <a:srgbClr val="FFC000"/>
                </a:solidFill>
                <a:latin typeface="Corbel" pitchFamily="34" charset="0"/>
              </a:rPr>
              <a:t>1: B1</a:t>
            </a:r>
            <a:endParaRPr lang="en-US" sz="2400" dirty="0">
              <a:solidFill>
                <a:srgbClr val="FFC000"/>
              </a:solidFill>
              <a:latin typeface="Corbel" pitchFamily="34" charset="0"/>
            </a:endParaRPr>
          </a:p>
          <a:p>
            <a:r>
              <a:rPr lang="en-US" sz="2400" dirty="0">
                <a:solidFill>
                  <a:srgbClr val="FFC000"/>
                </a:solidFill>
                <a:latin typeface="Corbel" pitchFamily="34" charset="0"/>
              </a:rPr>
              <a:t>     </a:t>
            </a:r>
            <a:r>
              <a:rPr lang="en-US" sz="2400" dirty="0" smtClean="0">
                <a:solidFill>
                  <a:srgbClr val="FFC000"/>
                </a:solidFill>
                <a:latin typeface="Corbel" pitchFamily="34" charset="0"/>
              </a:rPr>
              <a:t>2: B2</a:t>
            </a:r>
            <a:endParaRPr lang="en-US" sz="2400" dirty="0">
              <a:solidFill>
                <a:srgbClr val="FFC000"/>
              </a:solidFill>
              <a:latin typeface="Corbel" pitchFamily="34" charset="0"/>
            </a:endParaRPr>
          </a:p>
        </p:txBody>
      </p:sp>
      <p:grpSp>
        <p:nvGrpSpPr>
          <p:cNvPr id="101" name="Group 14"/>
          <p:cNvGrpSpPr>
            <a:grpSpLocks/>
          </p:cNvGrpSpPr>
          <p:nvPr/>
        </p:nvGrpSpPr>
        <p:grpSpPr bwMode="auto">
          <a:xfrm>
            <a:off x="7188200" y="1676400"/>
            <a:ext cx="152400" cy="685800"/>
            <a:chOff x="2438400" y="2057400"/>
            <a:chExt cx="152400" cy="1600200"/>
          </a:xfrm>
        </p:grpSpPr>
        <p:cxnSp>
          <p:nvCxnSpPr>
            <p:cNvPr id="102" name="Straight Connector 101"/>
            <p:cNvCxnSpPr/>
            <p:nvPr/>
          </p:nvCxnSpPr>
          <p:spPr>
            <a:xfrm rot="5400000">
              <a:off x="1638300" y="2857500"/>
              <a:ext cx="1600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1790700" y="2857500"/>
              <a:ext cx="1600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AutoShape 7"/>
          <p:cNvSpPr>
            <a:spLocks noChangeArrowheads="1"/>
          </p:cNvSpPr>
          <p:nvPr/>
        </p:nvSpPr>
        <p:spPr bwMode="auto">
          <a:xfrm>
            <a:off x="5638800" y="1270000"/>
            <a:ext cx="3352800" cy="1473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05" name="Rectangle 104"/>
          <p:cNvSpPr/>
          <p:nvPr/>
        </p:nvSpPr>
        <p:spPr>
          <a:xfrm>
            <a:off x="5791200" y="3472594"/>
            <a:ext cx="259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urier New" pitchFamily="49" charset="0"/>
                <a:cs typeface="Courier New" pitchFamily="49" charset="0"/>
                <a:sym typeface="Symbol"/>
              </a:rPr>
              <a:t> = </a:t>
            </a:r>
            <a:r>
              <a:rPr lang="en-US" sz="2400" dirty="0" smtClean="0">
                <a:solidFill>
                  <a:srgbClr val="00B0F0"/>
                </a:solidFill>
                <a:cs typeface="Courier New" pitchFamily="49" charset="0"/>
                <a:sym typeface="Symbol"/>
              </a:rPr>
              <a:t>A</a:t>
            </a:r>
            <a:r>
              <a:rPr lang="en-US" sz="2400" baseline="-25000" dirty="0" smtClean="0">
                <a:solidFill>
                  <a:srgbClr val="00B0F0"/>
                </a:solidFill>
                <a:cs typeface="Courier New" pitchFamily="49" charset="0"/>
                <a:sym typeface="Symbol"/>
              </a:rPr>
              <a:t>1</a:t>
            </a:r>
            <a:r>
              <a:rPr lang="en-US" sz="2400" dirty="0" smtClean="0">
                <a:cs typeface="Courier New" pitchFamily="49" charset="0"/>
                <a:sym typeface="Symbol"/>
              </a:rPr>
              <a:t> </a:t>
            </a:r>
            <a:r>
              <a:rPr lang="en-US" sz="2400" dirty="0" smtClean="0">
                <a:solidFill>
                  <a:srgbClr val="FFC000"/>
                </a:solidFill>
                <a:cs typeface="Courier New" pitchFamily="49" charset="0"/>
                <a:sym typeface="Symbol"/>
              </a:rPr>
              <a:t>B</a:t>
            </a:r>
            <a:r>
              <a:rPr lang="en-US" sz="2400" baseline="-25000" dirty="0" smtClean="0">
                <a:solidFill>
                  <a:srgbClr val="FFC000"/>
                </a:solidFill>
                <a:cs typeface="Courier New" pitchFamily="49" charset="0"/>
                <a:sym typeface="Symbol"/>
              </a:rPr>
              <a:t>1</a:t>
            </a:r>
            <a:r>
              <a:rPr lang="en-US" sz="2400" dirty="0" smtClean="0">
                <a:cs typeface="Courier New" pitchFamily="49" charset="0"/>
                <a:sym typeface="Symbol"/>
              </a:rPr>
              <a:t> </a:t>
            </a:r>
            <a:r>
              <a:rPr lang="en-US" sz="2400" dirty="0" smtClean="0">
                <a:solidFill>
                  <a:srgbClr val="00B0F0"/>
                </a:solidFill>
                <a:cs typeface="Courier New" pitchFamily="49" charset="0"/>
                <a:sym typeface="Symbol"/>
              </a:rPr>
              <a:t>A</a:t>
            </a:r>
            <a:r>
              <a:rPr lang="en-US" sz="2400" baseline="-25000" dirty="0" smtClean="0">
                <a:solidFill>
                  <a:srgbClr val="00B0F0"/>
                </a:solidFill>
                <a:cs typeface="Courier New" pitchFamily="49" charset="0"/>
                <a:sym typeface="Symbol"/>
              </a:rPr>
              <a:t>2</a:t>
            </a:r>
            <a:r>
              <a:rPr lang="en-US" sz="2400" dirty="0" smtClean="0">
                <a:cs typeface="Courier New" pitchFamily="49" charset="0"/>
                <a:sym typeface="Symbol"/>
              </a:rPr>
              <a:t> </a:t>
            </a:r>
            <a:r>
              <a:rPr lang="en-US" sz="2400" dirty="0" smtClean="0">
                <a:solidFill>
                  <a:srgbClr val="FFC000"/>
                </a:solidFill>
                <a:cs typeface="Courier New" pitchFamily="49" charset="0"/>
                <a:sym typeface="Symbol"/>
              </a:rPr>
              <a:t>B</a:t>
            </a:r>
            <a:r>
              <a:rPr lang="en-US" sz="2400" baseline="-25000" dirty="0" smtClean="0">
                <a:solidFill>
                  <a:srgbClr val="FFC000"/>
                </a:solidFill>
                <a:cs typeface="Courier New" pitchFamily="49" charset="0"/>
                <a:sym typeface="Symbol"/>
              </a:rPr>
              <a:t>2</a:t>
            </a:r>
            <a:r>
              <a:rPr lang="en-US" sz="2400" dirty="0" smtClean="0">
                <a:cs typeface="Courier New" pitchFamily="49" charset="0"/>
                <a:sym typeface="Symbol"/>
              </a:rPr>
              <a:t> 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5791200" y="4060108"/>
            <a:ext cx="30796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urier New" pitchFamily="49" charset="0"/>
                <a:cs typeface="Courier New" pitchFamily="49" charset="0"/>
                <a:sym typeface="Symbol"/>
              </a:rPr>
              <a:t>avoid() = </a:t>
            </a: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  <a:sym typeface="Symbol"/>
              </a:rPr>
              <a:t>[</a:t>
            </a:r>
            <a:r>
              <a:rPr lang="en-US" sz="2400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  <a:sym typeface="Symbol"/>
              </a:rPr>
              <a:t>A</a:t>
            </a:r>
            <a:r>
              <a:rPr lang="en-US" sz="2400" baseline="-25000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  <a:sym typeface="Symbol"/>
              </a:rPr>
              <a:t>1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Symbol"/>
              </a:rPr>
              <a:t>,</a:t>
            </a:r>
            <a:r>
              <a:rPr lang="en-US" sz="2400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  <a:sym typeface="Symbol"/>
              </a:rPr>
              <a:t>A</a:t>
            </a:r>
            <a:r>
              <a:rPr lang="en-US" sz="2400" baseline="-25000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  <a:sym typeface="Symbol"/>
              </a:rPr>
              <a:t>2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Symbol"/>
              </a:rPr>
              <a:t>]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Math B"/>
              </a:rPr>
              <a:t>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Symbol"/>
              </a:rPr>
              <a:t> [</a:t>
            </a:r>
            <a:r>
              <a:rPr lang="en-US" sz="2400" dirty="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  <a:sym typeface="Symbol"/>
              </a:rPr>
              <a:t>B</a:t>
            </a:r>
            <a:r>
              <a:rPr lang="en-US" sz="2400" baseline="-25000" dirty="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  <a:sym typeface="Symbol"/>
              </a:rPr>
              <a:t>1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Symbol"/>
              </a:rPr>
              <a:t>,</a:t>
            </a:r>
            <a:r>
              <a:rPr lang="en-US" sz="2400" dirty="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  <a:sym typeface="Symbol"/>
              </a:rPr>
              <a:t>B</a:t>
            </a:r>
            <a:r>
              <a:rPr lang="en-US" sz="2400" baseline="-25000" dirty="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  <a:sym typeface="Symbol"/>
              </a:rPr>
              <a:t>2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Symbol"/>
              </a:rPr>
              <a:t>]</a:t>
            </a:r>
          </a:p>
        </p:txBody>
      </p:sp>
      <p:sp>
        <p:nvSpPr>
          <p:cNvPr id="109" name="AutoShape 7"/>
          <p:cNvSpPr>
            <a:spLocks noChangeArrowheads="1"/>
          </p:cNvSpPr>
          <p:nvPr/>
        </p:nvSpPr>
        <p:spPr bwMode="auto">
          <a:xfrm>
            <a:off x="195500" y="1110746"/>
            <a:ext cx="5290900" cy="5658354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10" name="AutoShape 7"/>
          <p:cNvSpPr>
            <a:spLocks noChangeArrowheads="1"/>
          </p:cNvSpPr>
          <p:nvPr/>
        </p:nvSpPr>
        <p:spPr bwMode="auto">
          <a:xfrm>
            <a:off x="5664200" y="3124200"/>
            <a:ext cx="3352800" cy="2177194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200"/>
          </a:p>
        </p:txBody>
      </p:sp>
      <p:cxnSp>
        <p:nvCxnSpPr>
          <p:cNvPr id="112" name="Straight Connector 111"/>
          <p:cNvCxnSpPr>
            <a:endCxn id="6" idx="0"/>
          </p:cNvCxnSpPr>
          <p:nvPr/>
        </p:nvCxnSpPr>
        <p:spPr>
          <a:xfrm flipH="1">
            <a:off x="1647444" y="1805657"/>
            <a:ext cx="1095756" cy="720623"/>
          </a:xfrm>
          <a:prstGeom prst="line">
            <a:avLst/>
          </a:prstGeom>
          <a:ln w="215900">
            <a:solidFill>
              <a:srgbClr val="FFFF00">
                <a:alpha val="5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14" idx="0"/>
          </p:cNvCxnSpPr>
          <p:nvPr/>
        </p:nvCxnSpPr>
        <p:spPr>
          <a:xfrm flipH="1" flipV="1">
            <a:off x="1487444" y="3136756"/>
            <a:ext cx="1117286" cy="539132"/>
          </a:xfrm>
          <a:prstGeom prst="line">
            <a:avLst/>
          </a:prstGeom>
          <a:ln w="215900">
            <a:solidFill>
              <a:srgbClr val="FFFF00">
                <a:alpha val="5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 flipV="1">
            <a:off x="1456950" y="5498956"/>
            <a:ext cx="1117286" cy="539132"/>
          </a:xfrm>
          <a:prstGeom prst="line">
            <a:avLst/>
          </a:prstGeom>
          <a:ln w="215900">
            <a:solidFill>
              <a:srgbClr val="FFFF00">
                <a:alpha val="5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>
            <a:off x="1612532" y="4275365"/>
            <a:ext cx="1095756" cy="720623"/>
          </a:xfrm>
          <a:prstGeom prst="line">
            <a:avLst/>
          </a:prstGeom>
          <a:ln w="215900">
            <a:solidFill>
              <a:srgbClr val="FFFF00">
                <a:alpha val="5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Avoiding the good with the bad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278844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urier New" pitchFamily="49" charset="0"/>
                <a:cs typeface="Courier New" pitchFamily="49" charset="0"/>
                <a:sym typeface="Symbol"/>
              </a:rPr>
              <a:t> = avoid()</a:t>
            </a:r>
          </a:p>
          <a:p>
            <a:r>
              <a:rPr lang="en-US" dirty="0" smtClean="0"/>
              <a:t>Enforcing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  <a:sym typeface="Symbol"/>
              </a:rPr>
              <a:t> </a:t>
            </a:r>
            <a:r>
              <a:rPr lang="en-US" dirty="0" smtClean="0">
                <a:sym typeface="Symbol"/>
              </a:rPr>
              <a:t>avoids any abstract trace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  <a:sym typeface="Symbol"/>
              </a:rPr>
              <a:t></a:t>
            </a:r>
            <a:r>
              <a:rPr lang="en-US" dirty="0" smtClean="0">
                <a:sym typeface="Symbol"/>
              </a:rPr>
              <a:t>’ 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such that 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  <a:sym typeface="Symbol"/>
              </a:rPr>
              <a:t></a:t>
            </a:r>
            <a:r>
              <a:rPr lang="en-US" dirty="0" smtClean="0">
                <a:sym typeface="Symbol"/>
              </a:rPr>
              <a:t>’ </a:t>
            </a:r>
            <a:r>
              <a:rPr lang="en-US" dirty="0" smtClean="0">
                <a:sym typeface="Math C"/>
              </a:rPr>
              <a:t> 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  <a:sym typeface="Symbol"/>
              </a:rPr>
              <a:t> </a:t>
            </a:r>
          </a:p>
          <a:p>
            <a:r>
              <a:rPr lang="en-US" dirty="0" smtClean="0">
                <a:sym typeface="Symbol"/>
              </a:rPr>
              <a:t>Potentially avoiding “good traces” as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12" name="Rounded Rectangle 111"/>
          <p:cNvSpPr/>
          <p:nvPr/>
        </p:nvSpPr>
        <p:spPr>
          <a:xfrm>
            <a:off x="1447800" y="4114800"/>
            <a:ext cx="6324600" cy="1981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070801" y="4151868"/>
            <a:ext cx="5078599" cy="648731"/>
            <a:chOff x="1819713" y="4151868"/>
            <a:chExt cx="5078599" cy="648731"/>
          </a:xfrm>
        </p:grpSpPr>
        <p:sp>
          <p:nvSpPr>
            <p:cNvPr id="133" name="Oval 132"/>
            <p:cNvSpPr/>
            <p:nvPr/>
          </p:nvSpPr>
          <p:spPr>
            <a:xfrm rot="16200000">
              <a:off x="2322740" y="4492228"/>
              <a:ext cx="307519" cy="3092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134" name="Oval 133"/>
            <p:cNvSpPr/>
            <p:nvPr/>
          </p:nvSpPr>
          <p:spPr>
            <a:xfrm rot="16200000">
              <a:off x="3622565" y="4492228"/>
              <a:ext cx="307519" cy="3092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35" name="Oval 134"/>
            <p:cNvSpPr/>
            <p:nvPr/>
          </p:nvSpPr>
          <p:spPr>
            <a:xfrm rot="16200000">
              <a:off x="4942355" y="4492228"/>
              <a:ext cx="307519" cy="3092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36" name="Oval 135"/>
            <p:cNvSpPr/>
            <p:nvPr/>
          </p:nvSpPr>
          <p:spPr>
            <a:xfrm rot="16200000">
              <a:off x="5766953" y="4492228"/>
              <a:ext cx="307519" cy="3092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cxnSp>
          <p:nvCxnSpPr>
            <p:cNvPr id="137" name="Straight Arrow Connector 136"/>
            <p:cNvCxnSpPr>
              <a:stCxn id="133" idx="4"/>
              <a:endCxn id="134" idx="0"/>
            </p:cNvCxnSpPr>
            <p:nvPr/>
          </p:nvCxnSpPr>
          <p:spPr>
            <a:xfrm>
              <a:off x="2631112" y="4646840"/>
              <a:ext cx="990601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134" idx="4"/>
              <a:endCxn id="135" idx="0"/>
            </p:cNvCxnSpPr>
            <p:nvPr/>
          </p:nvCxnSpPr>
          <p:spPr>
            <a:xfrm>
              <a:off x="3930937" y="4646840"/>
              <a:ext cx="1010566" cy="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>
              <a:stCxn id="135" idx="4"/>
              <a:endCxn id="136" idx="0"/>
            </p:cNvCxnSpPr>
            <p:nvPr/>
          </p:nvCxnSpPr>
          <p:spPr>
            <a:xfrm>
              <a:off x="5252338" y="4645238"/>
              <a:ext cx="515374" cy="3204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Oval 139"/>
            <p:cNvSpPr/>
            <p:nvPr/>
          </p:nvSpPr>
          <p:spPr>
            <a:xfrm rot="16200000">
              <a:off x="6589940" y="4492228"/>
              <a:ext cx="307519" cy="30922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cxnSp>
          <p:nvCxnSpPr>
            <p:cNvPr id="141" name="Straight Arrow Connector 140"/>
            <p:cNvCxnSpPr>
              <a:stCxn id="136" idx="4"/>
              <a:endCxn id="140" idx="0"/>
            </p:cNvCxnSpPr>
            <p:nvPr/>
          </p:nvCxnSpPr>
          <p:spPr>
            <a:xfrm>
              <a:off x="6076936" y="4645238"/>
              <a:ext cx="513763" cy="3204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909045" y="4268196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A1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106622" y="4268196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B1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262225" y="4268196"/>
              <a:ext cx="4491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A2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109236" y="4268196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A3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55926" y="4151868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ym typeface="Math A"/>
                </a:rPr>
                <a:t>1</a:t>
              </a:r>
              <a:endParaRPr lang="en-US" sz="2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19713" y="441960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Math A"/>
                </a:rPr>
                <a:t>1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081158" y="4979184"/>
            <a:ext cx="5057884" cy="735816"/>
            <a:chOff x="1840428" y="4931170"/>
            <a:chExt cx="5057884" cy="735816"/>
          </a:xfrm>
        </p:grpSpPr>
        <p:sp>
          <p:nvSpPr>
            <p:cNvPr id="124" name="Oval 123"/>
            <p:cNvSpPr/>
            <p:nvPr/>
          </p:nvSpPr>
          <p:spPr>
            <a:xfrm rot="16200000">
              <a:off x="2322740" y="5330428"/>
              <a:ext cx="307519" cy="309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27" name="Oval 126"/>
            <p:cNvSpPr/>
            <p:nvPr/>
          </p:nvSpPr>
          <p:spPr>
            <a:xfrm rot="16200000">
              <a:off x="5766953" y="5330428"/>
              <a:ext cx="307519" cy="3092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cxnSp>
          <p:nvCxnSpPr>
            <p:cNvPr id="128" name="Straight Arrow Connector 127"/>
            <p:cNvCxnSpPr>
              <a:stCxn id="124" idx="4"/>
              <a:endCxn id="33" idx="0"/>
            </p:cNvCxnSpPr>
            <p:nvPr/>
          </p:nvCxnSpPr>
          <p:spPr>
            <a:xfrm flipV="1">
              <a:off x="2631112" y="5482320"/>
              <a:ext cx="1026489" cy="272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Oval 130"/>
            <p:cNvSpPr/>
            <p:nvPr/>
          </p:nvSpPr>
          <p:spPr>
            <a:xfrm rot="16200000">
              <a:off x="6589940" y="5330428"/>
              <a:ext cx="307519" cy="3092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cxnSp>
          <p:nvCxnSpPr>
            <p:cNvPr id="132" name="Straight Arrow Connector 131"/>
            <p:cNvCxnSpPr>
              <a:stCxn id="127" idx="4"/>
              <a:endCxn id="131" idx="0"/>
            </p:cNvCxnSpPr>
            <p:nvPr/>
          </p:nvCxnSpPr>
          <p:spPr>
            <a:xfrm>
              <a:off x="6076936" y="5483438"/>
              <a:ext cx="513763" cy="3204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 rot="16200000">
              <a:off x="3658453" y="5327708"/>
              <a:ext cx="307519" cy="3092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cxnSp>
          <p:nvCxnSpPr>
            <p:cNvPr id="34" name="Straight Arrow Connector 33"/>
            <p:cNvCxnSpPr>
              <a:stCxn id="33" idx="4"/>
              <a:endCxn id="37" idx="0"/>
            </p:cNvCxnSpPr>
            <p:nvPr/>
          </p:nvCxnSpPr>
          <p:spPr>
            <a:xfrm>
              <a:off x="3966825" y="5482320"/>
              <a:ext cx="986176" cy="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 rot="16200000">
              <a:off x="4953853" y="5327708"/>
              <a:ext cx="307519" cy="3092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cxnSp>
          <p:nvCxnSpPr>
            <p:cNvPr id="38" name="Straight Arrow Connector 37"/>
            <p:cNvCxnSpPr>
              <a:stCxn id="37" idx="4"/>
            </p:cNvCxnSpPr>
            <p:nvPr/>
          </p:nvCxnSpPr>
          <p:spPr>
            <a:xfrm>
              <a:off x="5262225" y="5482320"/>
              <a:ext cx="516985" cy="1602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2842075" y="5117068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A1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039652" y="5117068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B1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195255" y="5117068"/>
              <a:ext cx="4491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A2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042266" y="5117068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A3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247911" y="4931170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ym typeface="Math A"/>
                </a:rPr>
                <a:t>2</a:t>
              </a:r>
              <a:endParaRPr lang="en-US" sz="20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840428" y="5297654"/>
              <a:ext cx="429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Math A"/>
                </a:rPr>
                <a:t>2</a:t>
              </a:r>
              <a:endParaRPr lang="en-US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506272" y="6171168"/>
            <a:ext cx="2207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avoid(</a:t>
            </a:r>
            <a:r>
              <a:rPr lang="en-US" sz="2000" dirty="0">
                <a:sym typeface="Math A"/>
              </a:rPr>
              <a:t>1) = [A1,A2</a:t>
            </a:r>
            <a:r>
              <a:rPr lang="en-US" sz="2000" dirty="0" smtClean="0">
                <a:sym typeface="Math A"/>
              </a:rPr>
              <a:t>]</a:t>
            </a:r>
            <a:endParaRPr lang="en-US" sz="2000" dirty="0">
              <a:sym typeface="Math A"/>
            </a:endParaRPr>
          </a:p>
        </p:txBody>
      </p:sp>
    </p:spTree>
    <p:extLst>
      <p:ext uri="{BB962C8B-B14F-4D97-AF65-F5344CB8AC3E}">
        <p14:creationId xmlns:p14="http://schemas.microsoft.com/office/powerpoint/2010/main" val="151698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2064"/>
            <a:ext cx="8153400" cy="914400"/>
          </a:xfrm>
        </p:spPr>
        <p:txBody>
          <a:bodyPr/>
          <a:lstStyle/>
          <a:p>
            <a:r>
              <a:rPr lang="en-US" dirty="0" smtClean="0"/>
              <a:t>Verification with Abstraction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2</a:t>
            </a:fld>
            <a:endParaRPr lang="en-US">
              <a:solidFill>
                <a:srgbClr val="D6EC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52698" y="1953161"/>
            <a:ext cx="5438605" cy="2951678"/>
            <a:chOff x="2315474" y="2001322"/>
            <a:chExt cx="5438605" cy="2951678"/>
          </a:xfrm>
        </p:grpSpPr>
        <p:sp>
          <p:nvSpPr>
            <p:cNvPr id="5" name="TextBox 4"/>
            <p:cNvSpPr txBox="1"/>
            <p:nvPr/>
          </p:nvSpPr>
          <p:spPr>
            <a:xfrm>
              <a:off x="2315474" y="2306122"/>
              <a:ext cx="5438605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600" dirty="0" smtClean="0"/>
                <a:t>P </a:t>
              </a:r>
              <a:r>
                <a:rPr lang="en-US" sz="16600" dirty="0" smtClean="0">
                  <a:sym typeface="Math B"/>
                </a:rPr>
                <a:t></a:t>
              </a:r>
              <a:r>
                <a:rPr lang="en-US" sz="16600" baseline="-25000" dirty="0">
                  <a:sym typeface="Symbol"/>
                </a:rPr>
                <a:t></a:t>
              </a:r>
              <a:r>
                <a:rPr lang="en-US" sz="16600" dirty="0" smtClean="0">
                  <a:sym typeface="Math C"/>
                </a:rPr>
                <a:t> S</a:t>
              </a:r>
              <a:endParaRPr lang="en-US" sz="166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49074" y="2001322"/>
              <a:ext cx="73770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b="1" dirty="0" smtClean="0">
                  <a:solidFill>
                    <a:srgbClr val="FFFF00"/>
                  </a:solidFill>
                </a:rPr>
                <a:t>?</a:t>
              </a:r>
              <a:endParaRPr lang="en-US" sz="96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413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Example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914400" y="56388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Initially x = z = 0</a:t>
            </a:r>
          </a:p>
          <a:p>
            <a:r>
              <a:rPr lang="en-US" dirty="0" smtClean="0"/>
              <a:t>Every single statement is atomic 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990600" y="1721584"/>
            <a:ext cx="114005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T1 </a:t>
            </a:r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  1: x += z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  2: x += z</a:t>
            </a:r>
          </a:p>
          <a:p>
            <a:pPr algn="l"/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880344" y="1721584"/>
            <a:ext cx="1676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T2 </a:t>
            </a:r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  1: z++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  2: z++</a:t>
            </a:r>
          </a:p>
          <a:p>
            <a:pPr algn="l"/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306431" y="1721584"/>
            <a:ext cx="216116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T3 </a:t>
            </a:r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  1: y1 = f(x)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  2: y2 = x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  3: assert(y1 != y2)</a:t>
            </a:r>
          </a:p>
          <a:p>
            <a:pPr algn="l"/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43000" y="3778984"/>
            <a:ext cx="264373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f(x)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{</a:t>
            </a: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  if (x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==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1) return 3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  else if (x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==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2) return 6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  else return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5</a:t>
            </a:r>
          </a:p>
          <a:p>
            <a:pPr algn="l"/>
            <a:r>
              <a:rPr lang="en-US" sz="2000" dirty="0" smtClean="0">
                <a:latin typeface="Calibri" pitchFamily="34" charset="0"/>
              </a:rPr>
              <a:t>}</a:t>
            </a: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7" name="Group 13"/>
          <p:cNvGrpSpPr/>
          <p:nvPr/>
        </p:nvGrpSpPr>
        <p:grpSpPr>
          <a:xfrm>
            <a:off x="4495800" y="1721584"/>
            <a:ext cx="152400" cy="1600200"/>
            <a:chOff x="4495800" y="4000500"/>
            <a:chExt cx="152400" cy="1600200"/>
          </a:xfrm>
        </p:grpSpPr>
        <p:cxnSp>
          <p:nvCxnSpPr>
            <p:cNvPr id="10" name="Straight Connector 9"/>
            <p:cNvCxnSpPr/>
            <p:nvPr/>
          </p:nvCxnSpPr>
          <p:spPr>
            <a:xfrm rot="5400000">
              <a:off x="3695700" y="4800600"/>
              <a:ext cx="1600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3848100" y="4800600"/>
              <a:ext cx="1600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4"/>
          <p:cNvGrpSpPr/>
          <p:nvPr/>
        </p:nvGrpSpPr>
        <p:grpSpPr>
          <a:xfrm>
            <a:off x="2438400" y="1721584"/>
            <a:ext cx="152400" cy="1600200"/>
            <a:chOff x="2438400" y="2057400"/>
            <a:chExt cx="152400" cy="1600200"/>
          </a:xfrm>
        </p:grpSpPr>
        <p:cxnSp>
          <p:nvCxnSpPr>
            <p:cNvPr id="12" name="Straight Connector 11"/>
            <p:cNvCxnSpPr/>
            <p:nvPr/>
          </p:nvCxnSpPr>
          <p:spPr>
            <a:xfrm rot="5400000">
              <a:off x="1638300" y="2857500"/>
              <a:ext cx="1600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1790700" y="2857500"/>
              <a:ext cx="1600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5334000" y="2982074"/>
            <a:ext cx="2209800" cy="346753"/>
          </a:xfrm>
          <a:prstGeom prst="roundRect">
            <a:avLst/>
          </a:prstGeom>
          <a:solidFill>
            <a:schemeClr val="accent1">
              <a:alpha val="27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822815" y="4165600"/>
            <a:ext cx="515417" cy="825500"/>
            <a:chOff x="6273337" y="2162175"/>
            <a:chExt cx="660863" cy="1404938"/>
          </a:xfrm>
        </p:grpSpPr>
        <p:grpSp>
          <p:nvGrpSpPr>
            <p:cNvPr id="18" name="Group 16"/>
            <p:cNvGrpSpPr>
              <a:grpSpLocks/>
            </p:cNvGrpSpPr>
            <p:nvPr/>
          </p:nvGrpSpPr>
          <p:grpSpPr bwMode="auto">
            <a:xfrm>
              <a:off x="6642100" y="2162175"/>
              <a:ext cx="292100" cy="1404938"/>
              <a:chOff x="144" y="1728"/>
              <a:chExt cx="144" cy="576"/>
            </a:xfrm>
          </p:grpSpPr>
          <p:sp>
            <p:nvSpPr>
              <p:cNvPr id="20" name="Line 17"/>
              <p:cNvSpPr>
                <a:spLocks noChangeShapeType="1"/>
              </p:cNvSpPr>
              <p:nvPr/>
            </p:nvSpPr>
            <p:spPr bwMode="auto">
              <a:xfrm flipV="1">
                <a:off x="144" y="1728"/>
                <a:ext cx="0" cy="5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100"/>
              </a:p>
            </p:txBody>
          </p:sp>
          <p:cxnSp>
            <p:nvCxnSpPr>
              <p:cNvPr id="21" name="AutoShape 18"/>
              <p:cNvCxnSpPr>
                <a:cxnSpLocks noChangeShapeType="1"/>
                <a:stCxn id="20" idx="1"/>
              </p:cNvCxnSpPr>
              <p:nvPr/>
            </p:nvCxnSpPr>
            <p:spPr bwMode="auto">
              <a:xfrm>
                <a:off x="144" y="1728"/>
                <a:ext cx="144" cy="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22" name="AutoShape 19"/>
              <p:cNvCxnSpPr>
                <a:cxnSpLocks noChangeShapeType="1"/>
              </p:cNvCxnSpPr>
              <p:nvPr/>
            </p:nvCxnSpPr>
            <p:spPr bwMode="auto">
              <a:xfrm>
                <a:off x="144" y="2303"/>
                <a:ext cx="144" cy="1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</p:grpSp>
        <p:sp>
          <p:nvSpPr>
            <p:cNvPr id="19" name="Text Box 25"/>
            <p:cNvSpPr txBox="1">
              <a:spLocks noChangeArrowheads="1"/>
            </p:cNvSpPr>
            <p:nvPr/>
          </p:nvSpPr>
          <p:spPr bwMode="auto">
            <a:xfrm rot="5400000">
              <a:off x="5874270" y="2667330"/>
              <a:ext cx="1192764" cy="3946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/>
                <a:t>atomic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967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Concrete Values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588589" y="2623959"/>
            <a:ext cx="1655624" cy="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1416403" y="3434687"/>
            <a:ext cx="1379619" cy="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923279" y="2720839"/>
            <a:ext cx="1459684" cy="2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1165555" y="2725305"/>
            <a:ext cx="1452427" cy="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415089" y="2735855"/>
            <a:ext cx="1430655" cy="11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637796" y="2721928"/>
            <a:ext cx="14596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1416400" y="3200891"/>
            <a:ext cx="1240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1416400" y="2974353"/>
            <a:ext cx="1240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1416400" y="2747815"/>
            <a:ext cx="1240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1416400" y="2521276"/>
            <a:ext cx="1240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1416400" y="2294738"/>
            <a:ext cx="1240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82885" y="3422609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1741757" y="3422609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971193" y="3422609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133146" y="3033486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133146" y="2804886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133146" y="2576286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1133146" y="2347686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1140274" y="2119086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00629" y="3422609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</a:t>
            </a:r>
            <a:endParaRPr lang="en-US" sz="1400" dirty="0"/>
          </a:p>
        </p:txBody>
      </p:sp>
      <p:sp>
        <p:nvSpPr>
          <p:cNvPr id="25" name="Oval 24"/>
          <p:cNvSpPr/>
          <p:nvPr/>
        </p:nvSpPr>
        <p:spPr>
          <a:xfrm>
            <a:off x="2326280" y="2259087"/>
            <a:ext cx="82311" cy="82669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26" name="Straight Connector 25"/>
          <p:cNvCxnSpPr/>
          <p:nvPr/>
        </p:nvCxnSpPr>
        <p:spPr>
          <a:xfrm rot="10800000">
            <a:off x="1416400" y="2092541"/>
            <a:ext cx="1240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133146" y="1890486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</a:t>
            </a:r>
            <a:endParaRPr lang="en-US" sz="1400" dirty="0"/>
          </a:p>
        </p:txBody>
      </p:sp>
      <p:sp>
        <p:nvSpPr>
          <p:cNvPr id="28" name="Oval 27"/>
          <p:cNvSpPr/>
          <p:nvPr/>
        </p:nvSpPr>
        <p:spPr>
          <a:xfrm>
            <a:off x="1379794" y="2262321"/>
            <a:ext cx="76200" cy="762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" name="Oval 28"/>
          <p:cNvSpPr/>
          <p:nvPr/>
        </p:nvSpPr>
        <p:spPr>
          <a:xfrm>
            <a:off x="1614649" y="2262321"/>
            <a:ext cx="76200" cy="762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" name="Oval 29"/>
          <p:cNvSpPr/>
          <p:nvPr/>
        </p:nvSpPr>
        <p:spPr>
          <a:xfrm>
            <a:off x="1853036" y="2262321"/>
            <a:ext cx="76200" cy="762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" name="Oval 30"/>
          <p:cNvSpPr/>
          <p:nvPr/>
        </p:nvSpPr>
        <p:spPr>
          <a:xfrm>
            <a:off x="2092520" y="2262321"/>
            <a:ext cx="76200" cy="762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" name="Oval 31"/>
          <p:cNvSpPr/>
          <p:nvPr/>
        </p:nvSpPr>
        <p:spPr>
          <a:xfrm>
            <a:off x="1853039" y="2059128"/>
            <a:ext cx="76200" cy="762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" name="Oval 32"/>
          <p:cNvSpPr/>
          <p:nvPr/>
        </p:nvSpPr>
        <p:spPr>
          <a:xfrm>
            <a:off x="2332004" y="2059131"/>
            <a:ext cx="76200" cy="762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" name="Oval 33"/>
          <p:cNvSpPr/>
          <p:nvPr/>
        </p:nvSpPr>
        <p:spPr>
          <a:xfrm>
            <a:off x="1855231" y="2714172"/>
            <a:ext cx="76200" cy="762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" name="Oval 34"/>
          <p:cNvSpPr/>
          <p:nvPr/>
        </p:nvSpPr>
        <p:spPr>
          <a:xfrm>
            <a:off x="1608496" y="2714175"/>
            <a:ext cx="76200" cy="762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" name="Oval 35"/>
          <p:cNvSpPr/>
          <p:nvPr/>
        </p:nvSpPr>
        <p:spPr>
          <a:xfrm>
            <a:off x="2101972" y="2706918"/>
            <a:ext cx="76200" cy="76200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" name="TextBox 36"/>
          <p:cNvSpPr txBox="1"/>
          <p:nvPr/>
        </p:nvSpPr>
        <p:spPr>
          <a:xfrm>
            <a:off x="2650878" y="3396343"/>
            <a:ext cx="3209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y2</a:t>
            </a:r>
            <a:endParaRPr lang="en-US" sz="1100" dirty="0"/>
          </a:p>
        </p:txBody>
      </p:sp>
      <p:sp>
        <p:nvSpPr>
          <p:cNvPr id="38" name="TextBox 37"/>
          <p:cNvSpPr txBox="1"/>
          <p:nvPr/>
        </p:nvSpPr>
        <p:spPr>
          <a:xfrm>
            <a:off x="1134136" y="1676400"/>
            <a:ext cx="3209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y1</a:t>
            </a:r>
            <a:endParaRPr lang="en-US" sz="1100" dirty="0"/>
          </a:p>
        </p:txBody>
      </p:sp>
      <p:sp>
        <p:nvSpPr>
          <p:cNvPr id="39" name="TextBox 38"/>
          <p:cNvSpPr txBox="1"/>
          <p:nvPr/>
        </p:nvSpPr>
        <p:spPr>
          <a:xfrm>
            <a:off x="1512321" y="3422609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1219200" y="377773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Concrete values</a:t>
            </a:r>
            <a:endParaRPr lang="en-US" dirty="0"/>
          </a:p>
        </p:txBody>
      </p:sp>
      <p:sp>
        <p:nvSpPr>
          <p:cNvPr id="83" name="TextBox 3"/>
          <p:cNvSpPr txBox="1">
            <a:spLocks noChangeArrowheads="1"/>
          </p:cNvSpPr>
          <p:nvPr/>
        </p:nvSpPr>
        <p:spPr bwMode="auto">
          <a:xfrm>
            <a:off x="990600" y="5029200"/>
            <a:ext cx="950901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T1 </a:t>
            </a:r>
            <a:endParaRPr lang="en-US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endParaRPr lang="en-US" sz="1600" dirty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  1: x += z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  2: x += z</a:t>
            </a:r>
          </a:p>
          <a:p>
            <a:pPr algn="l"/>
            <a:endParaRPr 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4" name="TextBox 4"/>
          <p:cNvSpPr txBox="1">
            <a:spLocks noChangeArrowheads="1"/>
          </p:cNvSpPr>
          <p:nvPr/>
        </p:nvSpPr>
        <p:spPr bwMode="auto">
          <a:xfrm>
            <a:off x="2590800" y="5029200"/>
            <a:ext cx="9144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T2 </a:t>
            </a:r>
            <a:endParaRPr lang="en-US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endParaRPr lang="en-US" sz="1600" dirty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  1: z++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  2: z++</a:t>
            </a:r>
          </a:p>
          <a:p>
            <a:pPr algn="l"/>
            <a:endParaRPr 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5" name="TextBox 5"/>
          <p:cNvSpPr txBox="1">
            <a:spLocks noChangeArrowheads="1"/>
          </p:cNvSpPr>
          <p:nvPr/>
        </p:nvSpPr>
        <p:spPr bwMode="auto">
          <a:xfrm>
            <a:off x="3962400" y="5029200"/>
            <a:ext cx="176683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T3 </a:t>
            </a:r>
            <a:endParaRPr lang="en-US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endParaRPr lang="en-US" sz="1600" dirty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  1: y1 = f(x)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  2: y2 = x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  3: assert(y1 != y2)</a:t>
            </a:r>
          </a:p>
          <a:p>
            <a:pPr algn="l"/>
            <a:endParaRPr 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6400800" y="5029200"/>
            <a:ext cx="215097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f(x) 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 {</a:t>
            </a:r>
            <a:endParaRPr lang="en-US" sz="1600" dirty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  if (x 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== 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1) return 3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  else if (x 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== 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2) return 6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  else return 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5</a:t>
            </a:r>
          </a:p>
          <a:p>
            <a:pPr algn="l"/>
            <a:r>
              <a:rPr lang="en-US" sz="1600" dirty="0" smtClean="0">
                <a:latin typeface="Calibri" pitchFamily="34" charset="0"/>
              </a:rPr>
              <a:t>}</a:t>
            </a:r>
            <a:endParaRPr 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90" name="Group 14"/>
          <p:cNvGrpSpPr/>
          <p:nvPr/>
        </p:nvGrpSpPr>
        <p:grpSpPr>
          <a:xfrm>
            <a:off x="2286000" y="5181600"/>
            <a:ext cx="152400" cy="1021616"/>
            <a:chOff x="2438400" y="2057400"/>
            <a:chExt cx="152400" cy="1600200"/>
          </a:xfrm>
        </p:grpSpPr>
        <p:cxnSp>
          <p:nvCxnSpPr>
            <p:cNvPr id="91" name="Straight Connector 90"/>
            <p:cNvCxnSpPr/>
            <p:nvPr/>
          </p:nvCxnSpPr>
          <p:spPr>
            <a:xfrm rot="5400000">
              <a:off x="1638300" y="2857500"/>
              <a:ext cx="1600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1790700" y="2857500"/>
              <a:ext cx="1600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14"/>
          <p:cNvGrpSpPr/>
          <p:nvPr/>
        </p:nvGrpSpPr>
        <p:grpSpPr>
          <a:xfrm>
            <a:off x="3581400" y="5181600"/>
            <a:ext cx="152400" cy="1021616"/>
            <a:chOff x="2438400" y="2057400"/>
            <a:chExt cx="152400" cy="1600200"/>
          </a:xfrm>
        </p:grpSpPr>
        <p:cxnSp>
          <p:nvCxnSpPr>
            <p:cNvPr id="95" name="Straight Connector 94"/>
            <p:cNvCxnSpPr/>
            <p:nvPr/>
          </p:nvCxnSpPr>
          <p:spPr>
            <a:xfrm rot="5400000">
              <a:off x="1638300" y="2857500"/>
              <a:ext cx="1600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1790700" y="2857500"/>
              <a:ext cx="1600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Rounded Rectangle 96"/>
          <p:cNvSpPr/>
          <p:nvPr/>
        </p:nvSpPr>
        <p:spPr>
          <a:xfrm>
            <a:off x="838200" y="4800600"/>
            <a:ext cx="7772400" cy="1828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3"/>
          <p:cNvSpPr txBox="1">
            <a:spLocks noChangeArrowheads="1"/>
          </p:cNvSpPr>
          <p:nvPr/>
        </p:nvSpPr>
        <p:spPr bwMode="auto">
          <a:xfrm>
            <a:off x="3352800" y="2089666"/>
            <a:ext cx="53849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x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+=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z; x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+=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z; z++;z++;y1=f(x);y2=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x;assert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 y1=5,y2=0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9" name="TextBox 3"/>
          <p:cNvSpPr txBox="1">
            <a:spLocks noChangeArrowheads="1"/>
          </p:cNvSpPr>
          <p:nvPr/>
        </p:nvSpPr>
        <p:spPr bwMode="auto">
          <a:xfrm>
            <a:off x="3352800" y="2775466"/>
            <a:ext cx="54008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dirty="0" smtClean="0"/>
              <a:t>z++; x+=z; y1=f(x); z++; x+=z; y2=x;assert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 y1=3,y2=3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rot="5400000">
            <a:off x="5447549" y="3347717"/>
            <a:ext cx="510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 rot="18949440">
            <a:off x="959219" y="2778893"/>
            <a:ext cx="2209800" cy="131782"/>
          </a:xfrm>
          <a:prstGeom prst="round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6143091" y="5333937"/>
            <a:ext cx="515417" cy="737452"/>
            <a:chOff x="6273337" y="2162175"/>
            <a:chExt cx="660863" cy="1404938"/>
          </a:xfrm>
        </p:grpSpPr>
        <p:grpSp>
          <p:nvGrpSpPr>
            <p:cNvPr id="56" name="Group 16"/>
            <p:cNvGrpSpPr>
              <a:grpSpLocks/>
            </p:cNvGrpSpPr>
            <p:nvPr/>
          </p:nvGrpSpPr>
          <p:grpSpPr bwMode="auto">
            <a:xfrm>
              <a:off x="6642100" y="2162175"/>
              <a:ext cx="292100" cy="1404938"/>
              <a:chOff x="144" y="1728"/>
              <a:chExt cx="144" cy="576"/>
            </a:xfrm>
          </p:grpSpPr>
          <p:sp>
            <p:nvSpPr>
              <p:cNvPr id="58" name="Line 17"/>
              <p:cNvSpPr>
                <a:spLocks noChangeShapeType="1"/>
              </p:cNvSpPr>
              <p:nvPr/>
            </p:nvSpPr>
            <p:spPr bwMode="auto">
              <a:xfrm flipV="1">
                <a:off x="144" y="1728"/>
                <a:ext cx="0" cy="5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100"/>
              </a:p>
            </p:txBody>
          </p:sp>
          <p:cxnSp>
            <p:nvCxnSpPr>
              <p:cNvPr id="59" name="AutoShape 18"/>
              <p:cNvCxnSpPr>
                <a:cxnSpLocks noChangeShapeType="1"/>
                <a:stCxn id="58" idx="1"/>
              </p:cNvCxnSpPr>
              <p:nvPr/>
            </p:nvCxnSpPr>
            <p:spPr bwMode="auto">
              <a:xfrm>
                <a:off x="144" y="1728"/>
                <a:ext cx="144" cy="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60" name="AutoShape 19"/>
              <p:cNvCxnSpPr>
                <a:cxnSpLocks noChangeShapeType="1"/>
              </p:cNvCxnSpPr>
              <p:nvPr/>
            </p:nvCxnSpPr>
            <p:spPr bwMode="auto">
              <a:xfrm>
                <a:off x="144" y="2303"/>
                <a:ext cx="144" cy="1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</p:grpSp>
        <p:sp>
          <p:nvSpPr>
            <p:cNvPr id="57" name="Text Box 25"/>
            <p:cNvSpPr txBox="1">
              <a:spLocks noChangeArrowheads="1"/>
            </p:cNvSpPr>
            <p:nvPr/>
          </p:nvSpPr>
          <p:spPr bwMode="auto">
            <a:xfrm rot="5400000">
              <a:off x="6300613" y="2667330"/>
              <a:ext cx="340077" cy="3946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137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33000" y="33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</p:cBhvr>
                                      <p:by x="33000" y="3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6" grpId="0" animBg="1"/>
      <p:bldP spid="36" grpId="1" animBg="1"/>
      <p:bldP spid="98" grpId="0"/>
      <p:bldP spid="99" grpId="0"/>
      <p:bldP spid="5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Parity Abstraction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588589" y="2623959"/>
            <a:ext cx="1655624" cy="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1416403" y="3434687"/>
            <a:ext cx="1379619" cy="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923279" y="2720839"/>
            <a:ext cx="1459684" cy="2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1165555" y="2725305"/>
            <a:ext cx="1452427" cy="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415089" y="2735855"/>
            <a:ext cx="1430655" cy="11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637796" y="2721928"/>
            <a:ext cx="14596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1416400" y="3200891"/>
            <a:ext cx="1240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1416400" y="2974353"/>
            <a:ext cx="1240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1416400" y="2747815"/>
            <a:ext cx="1240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1416400" y="2521276"/>
            <a:ext cx="1240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1416400" y="2294738"/>
            <a:ext cx="1240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82885" y="3422609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1741757" y="3422609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971193" y="3422609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133146" y="3033486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133146" y="2804886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133146" y="2576286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1133146" y="2347686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1140274" y="2119086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00629" y="3422609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</a:t>
            </a:r>
            <a:endParaRPr lang="en-US" sz="1400" dirty="0"/>
          </a:p>
        </p:txBody>
      </p:sp>
      <p:sp>
        <p:nvSpPr>
          <p:cNvPr id="25" name="Oval 24"/>
          <p:cNvSpPr/>
          <p:nvPr/>
        </p:nvSpPr>
        <p:spPr>
          <a:xfrm>
            <a:off x="2326280" y="2259087"/>
            <a:ext cx="82311" cy="82669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26" name="Straight Connector 25"/>
          <p:cNvCxnSpPr/>
          <p:nvPr/>
        </p:nvCxnSpPr>
        <p:spPr>
          <a:xfrm rot="10800000">
            <a:off x="1416400" y="2092541"/>
            <a:ext cx="1240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133146" y="1890486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</a:t>
            </a:r>
            <a:endParaRPr lang="en-US" sz="1400" dirty="0"/>
          </a:p>
        </p:txBody>
      </p:sp>
      <p:sp>
        <p:nvSpPr>
          <p:cNvPr id="28" name="Oval 27"/>
          <p:cNvSpPr/>
          <p:nvPr/>
        </p:nvSpPr>
        <p:spPr>
          <a:xfrm>
            <a:off x="1379794" y="2262321"/>
            <a:ext cx="76200" cy="762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" name="Oval 28"/>
          <p:cNvSpPr/>
          <p:nvPr/>
        </p:nvSpPr>
        <p:spPr>
          <a:xfrm>
            <a:off x="1614649" y="2262321"/>
            <a:ext cx="76200" cy="762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" name="Oval 29"/>
          <p:cNvSpPr/>
          <p:nvPr/>
        </p:nvSpPr>
        <p:spPr>
          <a:xfrm>
            <a:off x="1853036" y="2262321"/>
            <a:ext cx="76200" cy="762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" name="Oval 30"/>
          <p:cNvSpPr/>
          <p:nvPr/>
        </p:nvSpPr>
        <p:spPr>
          <a:xfrm>
            <a:off x="2092520" y="2262321"/>
            <a:ext cx="76200" cy="762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" name="Oval 31"/>
          <p:cNvSpPr/>
          <p:nvPr/>
        </p:nvSpPr>
        <p:spPr>
          <a:xfrm>
            <a:off x="1853039" y="2059128"/>
            <a:ext cx="76200" cy="762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" name="Oval 32"/>
          <p:cNvSpPr/>
          <p:nvPr/>
        </p:nvSpPr>
        <p:spPr>
          <a:xfrm>
            <a:off x="2332004" y="2059131"/>
            <a:ext cx="76200" cy="762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" name="Oval 33"/>
          <p:cNvSpPr/>
          <p:nvPr/>
        </p:nvSpPr>
        <p:spPr>
          <a:xfrm>
            <a:off x="1855231" y="2714172"/>
            <a:ext cx="76200" cy="762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" name="Oval 34"/>
          <p:cNvSpPr/>
          <p:nvPr/>
        </p:nvSpPr>
        <p:spPr>
          <a:xfrm>
            <a:off x="1608496" y="2714175"/>
            <a:ext cx="76200" cy="762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" name="Oval 35"/>
          <p:cNvSpPr/>
          <p:nvPr/>
        </p:nvSpPr>
        <p:spPr>
          <a:xfrm>
            <a:off x="2101972" y="2706918"/>
            <a:ext cx="76200" cy="76200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" name="TextBox 36"/>
          <p:cNvSpPr txBox="1"/>
          <p:nvPr/>
        </p:nvSpPr>
        <p:spPr>
          <a:xfrm>
            <a:off x="2650878" y="3396343"/>
            <a:ext cx="3209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y2</a:t>
            </a:r>
            <a:endParaRPr lang="en-US" sz="1100" dirty="0"/>
          </a:p>
        </p:txBody>
      </p:sp>
      <p:sp>
        <p:nvSpPr>
          <p:cNvPr id="38" name="TextBox 37"/>
          <p:cNvSpPr txBox="1"/>
          <p:nvPr/>
        </p:nvSpPr>
        <p:spPr>
          <a:xfrm>
            <a:off x="1134136" y="1676400"/>
            <a:ext cx="3209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y1</a:t>
            </a:r>
            <a:endParaRPr lang="en-US" sz="1100" dirty="0"/>
          </a:p>
        </p:txBody>
      </p:sp>
      <p:sp>
        <p:nvSpPr>
          <p:cNvPr id="39" name="TextBox 38"/>
          <p:cNvSpPr txBox="1"/>
          <p:nvPr/>
        </p:nvSpPr>
        <p:spPr>
          <a:xfrm>
            <a:off x="1512321" y="3422609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1219200" y="377773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Concrete values</a:t>
            </a:r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 rot="18949440">
            <a:off x="959219" y="2778893"/>
            <a:ext cx="2209800" cy="131782"/>
          </a:xfrm>
          <a:prstGeom prst="round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3"/>
          <p:cNvSpPr txBox="1">
            <a:spLocks noChangeArrowheads="1"/>
          </p:cNvSpPr>
          <p:nvPr/>
        </p:nvSpPr>
        <p:spPr bwMode="auto">
          <a:xfrm>
            <a:off x="990600" y="5029200"/>
            <a:ext cx="950901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T1 </a:t>
            </a:r>
            <a:endParaRPr lang="en-US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endParaRPr lang="en-US" sz="1600" dirty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  1: x += z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  2: x += z</a:t>
            </a:r>
          </a:p>
          <a:p>
            <a:pPr algn="l"/>
            <a:endParaRPr 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4" name="TextBox 4"/>
          <p:cNvSpPr txBox="1">
            <a:spLocks noChangeArrowheads="1"/>
          </p:cNvSpPr>
          <p:nvPr/>
        </p:nvSpPr>
        <p:spPr bwMode="auto">
          <a:xfrm>
            <a:off x="2590800" y="5029200"/>
            <a:ext cx="9144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T2 </a:t>
            </a:r>
            <a:endParaRPr lang="en-US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endParaRPr lang="en-US" sz="1600" dirty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  1: z++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  2: z++</a:t>
            </a:r>
          </a:p>
          <a:p>
            <a:pPr algn="l"/>
            <a:endParaRPr 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5" name="TextBox 5"/>
          <p:cNvSpPr txBox="1">
            <a:spLocks noChangeArrowheads="1"/>
          </p:cNvSpPr>
          <p:nvPr/>
        </p:nvSpPr>
        <p:spPr bwMode="auto">
          <a:xfrm>
            <a:off x="3962400" y="5029200"/>
            <a:ext cx="176683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T3 </a:t>
            </a:r>
            <a:endParaRPr lang="en-US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endParaRPr lang="en-US" sz="1600" dirty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  1: y1 = f(x)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  2: y2 = x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  3: assert(y1 != y2)</a:t>
            </a:r>
          </a:p>
          <a:p>
            <a:pPr algn="l"/>
            <a:endParaRPr 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6400800" y="5029200"/>
            <a:ext cx="215097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f(x) 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 {</a:t>
            </a:r>
            <a:endParaRPr lang="en-US" sz="1600" dirty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  if (x 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== 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1) return 3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  else if (x 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== 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2) return 6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  else return 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5</a:t>
            </a:r>
          </a:p>
          <a:p>
            <a:pPr algn="l"/>
            <a:r>
              <a:rPr lang="en-US" sz="1600" dirty="0" smtClean="0">
                <a:latin typeface="Calibri" pitchFamily="34" charset="0"/>
              </a:rPr>
              <a:t>}</a:t>
            </a:r>
            <a:endParaRPr 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2286000" y="5181600"/>
            <a:ext cx="152400" cy="1021616"/>
            <a:chOff x="2438400" y="2057400"/>
            <a:chExt cx="152400" cy="1600200"/>
          </a:xfrm>
        </p:grpSpPr>
        <p:cxnSp>
          <p:nvCxnSpPr>
            <p:cNvPr id="91" name="Straight Connector 90"/>
            <p:cNvCxnSpPr/>
            <p:nvPr/>
          </p:nvCxnSpPr>
          <p:spPr>
            <a:xfrm rot="5400000">
              <a:off x="1638300" y="2857500"/>
              <a:ext cx="1600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1790700" y="2857500"/>
              <a:ext cx="1600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4"/>
          <p:cNvGrpSpPr/>
          <p:nvPr/>
        </p:nvGrpSpPr>
        <p:grpSpPr>
          <a:xfrm>
            <a:off x="3581400" y="5181600"/>
            <a:ext cx="152400" cy="1021616"/>
            <a:chOff x="2438400" y="2057400"/>
            <a:chExt cx="152400" cy="1600200"/>
          </a:xfrm>
        </p:grpSpPr>
        <p:cxnSp>
          <p:nvCxnSpPr>
            <p:cNvPr id="95" name="Straight Connector 94"/>
            <p:cNvCxnSpPr/>
            <p:nvPr/>
          </p:nvCxnSpPr>
          <p:spPr>
            <a:xfrm rot="5400000">
              <a:off x="1638300" y="2857500"/>
              <a:ext cx="1600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1790700" y="2857500"/>
              <a:ext cx="1600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Rounded Rectangle 96"/>
          <p:cNvSpPr/>
          <p:nvPr/>
        </p:nvSpPr>
        <p:spPr>
          <a:xfrm>
            <a:off x="838200" y="4800600"/>
            <a:ext cx="7772400" cy="1828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3"/>
          <p:cNvSpPr txBox="1">
            <a:spLocks noChangeArrowheads="1"/>
          </p:cNvSpPr>
          <p:nvPr/>
        </p:nvSpPr>
        <p:spPr bwMode="auto">
          <a:xfrm>
            <a:off x="1777864" y="4306669"/>
            <a:ext cx="59928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x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+=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z; x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+=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z; z++;z++;y1=f(x);y2=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x;assert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 y1=Odd,y2=Even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5184794" y="1708666"/>
            <a:ext cx="1838654" cy="2002394"/>
            <a:chOff x="936996" y="2362199"/>
            <a:chExt cx="1838654" cy="2002394"/>
          </a:xfrm>
        </p:grpSpPr>
        <p:sp>
          <p:nvSpPr>
            <p:cNvPr id="55" name="Rounded Rectangle 54"/>
            <p:cNvSpPr/>
            <p:nvPr/>
          </p:nvSpPr>
          <p:spPr>
            <a:xfrm>
              <a:off x="1126672" y="2735943"/>
              <a:ext cx="1139372" cy="1429657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 w="127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 rot="5400000">
              <a:off x="392439" y="3309758"/>
              <a:ext cx="1655624" cy="0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>
              <a:off x="1220253" y="4120486"/>
              <a:ext cx="1379619" cy="0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H="1">
              <a:off x="727129" y="3406638"/>
              <a:ext cx="1459684" cy="21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969405" y="3411104"/>
              <a:ext cx="1452427" cy="5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1218939" y="3421654"/>
              <a:ext cx="1430655" cy="11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1441646" y="3407727"/>
              <a:ext cx="14596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0800000">
              <a:off x="1220250" y="3886690"/>
              <a:ext cx="12407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0800000">
              <a:off x="1220250" y="3660152"/>
              <a:ext cx="12407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0800000">
              <a:off x="1220250" y="3433614"/>
              <a:ext cx="12407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0800000">
              <a:off x="1220250" y="3207075"/>
              <a:ext cx="12407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0800000">
              <a:off x="1220250" y="2980537"/>
              <a:ext cx="12407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1086735" y="4108408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0</a:t>
              </a:r>
              <a:endParaRPr lang="en-US" sz="14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545607" y="4108408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775043" y="4108408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936996" y="3719285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936996" y="3490685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936996" y="3262085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936996" y="3033485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4</a:t>
              </a:r>
              <a:endParaRPr lang="en-US" sz="14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944124" y="2804885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5</a:t>
              </a:r>
              <a:endParaRPr lang="en-US" sz="14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004479" y="4108408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4</a:t>
              </a:r>
              <a:endParaRPr lang="en-US" sz="1400" dirty="0"/>
            </a:p>
          </p:txBody>
        </p:sp>
        <p:sp>
          <p:nvSpPr>
            <p:cNvPr id="76" name="Oval 75"/>
            <p:cNvSpPr/>
            <p:nvPr/>
          </p:nvSpPr>
          <p:spPr>
            <a:xfrm>
              <a:off x="2130130" y="2944886"/>
              <a:ext cx="82311" cy="82669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77" name="Straight Connector 76"/>
            <p:cNvCxnSpPr/>
            <p:nvPr/>
          </p:nvCxnSpPr>
          <p:spPr>
            <a:xfrm rot="10800000">
              <a:off x="1220250" y="2778340"/>
              <a:ext cx="12407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936996" y="2576285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6</a:t>
              </a:r>
              <a:endParaRPr lang="en-US" sz="1400" dirty="0"/>
            </a:p>
          </p:txBody>
        </p:sp>
        <p:sp>
          <p:nvSpPr>
            <p:cNvPr id="79" name="Oval 78"/>
            <p:cNvSpPr/>
            <p:nvPr/>
          </p:nvSpPr>
          <p:spPr>
            <a:xfrm>
              <a:off x="1183644" y="2948120"/>
              <a:ext cx="76200" cy="762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0" name="Oval 79"/>
            <p:cNvSpPr/>
            <p:nvPr/>
          </p:nvSpPr>
          <p:spPr>
            <a:xfrm>
              <a:off x="1418499" y="2948120"/>
              <a:ext cx="76200" cy="762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1" name="Oval 80"/>
            <p:cNvSpPr/>
            <p:nvPr/>
          </p:nvSpPr>
          <p:spPr>
            <a:xfrm>
              <a:off x="1656886" y="2948120"/>
              <a:ext cx="76200" cy="762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2" name="Oval 81"/>
            <p:cNvSpPr/>
            <p:nvPr/>
          </p:nvSpPr>
          <p:spPr>
            <a:xfrm>
              <a:off x="1896370" y="2948120"/>
              <a:ext cx="76200" cy="762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7" name="Oval 86"/>
            <p:cNvSpPr/>
            <p:nvPr/>
          </p:nvSpPr>
          <p:spPr>
            <a:xfrm>
              <a:off x="1656889" y="2744927"/>
              <a:ext cx="76200" cy="762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8" name="Oval 87"/>
            <p:cNvSpPr/>
            <p:nvPr/>
          </p:nvSpPr>
          <p:spPr>
            <a:xfrm>
              <a:off x="2135854" y="2744930"/>
              <a:ext cx="76200" cy="762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9" name="Oval 88"/>
            <p:cNvSpPr/>
            <p:nvPr/>
          </p:nvSpPr>
          <p:spPr>
            <a:xfrm>
              <a:off x="1659081" y="3399971"/>
              <a:ext cx="76200" cy="762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0" name="Oval 89"/>
            <p:cNvSpPr/>
            <p:nvPr/>
          </p:nvSpPr>
          <p:spPr>
            <a:xfrm>
              <a:off x="1412346" y="3399974"/>
              <a:ext cx="76200" cy="762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3" name="Oval 92"/>
            <p:cNvSpPr/>
            <p:nvPr/>
          </p:nvSpPr>
          <p:spPr>
            <a:xfrm>
              <a:off x="1905822" y="3392717"/>
              <a:ext cx="76200" cy="76200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454728" y="4082142"/>
              <a:ext cx="32092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y2</a:t>
              </a:r>
              <a:endParaRPr lang="en-US" sz="11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937986" y="2362199"/>
              <a:ext cx="32092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y1</a:t>
              </a:r>
              <a:endParaRPr lang="en-US" sz="1100" dirty="0"/>
            </a:p>
          </p:txBody>
        </p:sp>
        <p:sp>
          <p:nvSpPr>
            <p:cNvPr id="101" name="Oval 100"/>
            <p:cNvSpPr/>
            <p:nvPr/>
          </p:nvSpPr>
          <p:spPr>
            <a:xfrm>
              <a:off x="1209114" y="4053125"/>
              <a:ext cx="76200" cy="7620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316171" y="4108408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103" name="Oval 102"/>
            <p:cNvSpPr/>
            <p:nvPr/>
          </p:nvSpPr>
          <p:spPr>
            <a:xfrm>
              <a:off x="1659087" y="3617687"/>
              <a:ext cx="76200" cy="7620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4" name="Oval 103"/>
            <p:cNvSpPr/>
            <p:nvPr/>
          </p:nvSpPr>
          <p:spPr>
            <a:xfrm>
              <a:off x="1412344" y="3849916"/>
              <a:ext cx="76200" cy="7620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5" name="Oval 104"/>
            <p:cNvSpPr/>
            <p:nvPr/>
          </p:nvSpPr>
          <p:spPr>
            <a:xfrm>
              <a:off x="2145315" y="3182259"/>
              <a:ext cx="76200" cy="7620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4516984" y="3798332"/>
            <a:ext cx="2950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Parity abstraction (even/odd)</a:t>
            </a:r>
            <a:endParaRPr lang="en-US" dirty="0"/>
          </a:p>
        </p:txBody>
      </p:sp>
      <p:sp>
        <p:nvSpPr>
          <p:cNvPr id="99" name="Slide Number Placeholder 9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113" name="Group 112"/>
          <p:cNvGrpSpPr/>
          <p:nvPr/>
        </p:nvGrpSpPr>
        <p:grpSpPr>
          <a:xfrm>
            <a:off x="6143091" y="5339616"/>
            <a:ext cx="515417" cy="763167"/>
            <a:chOff x="6273337" y="2162175"/>
            <a:chExt cx="660863" cy="1404938"/>
          </a:xfrm>
        </p:grpSpPr>
        <p:grpSp>
          <p:nvGrpSpPr>
            <p:cNvPr id="114" name="Group 16"/>
            <p:cNvGrpSpPr>
              <a:grpSpLocks/>
            </p:cNvGrpSpPr>
            <p:nvPr/>
          </p:nvGrpSpPr>
          <p:grpSpPr bwMode="auto">
            <a:xfrm>
              <a:off x="6642100" y="2162175"/>
              <a:ext cx="292100" cy="1404938"/>
              <a:chOff x="144" y="1728"/>
              <a:chExt cx="144" cy="576"/>
            </a:xfrm>
          </p:grpSpPr>
          <p:sp>
            <p:nvSpPr>
              <p:cNvPr id="116" name="Line 17"/>
              <p:cNvSpPr>
                <a:spLocks noChangeShapeType="1"/>
              </p:cNvSpPr>
              <p:nvPr/>
            </p:nvSpPr>
            <p:spPr bwMode="auto">
              <a:xfrm flipV="1">
                <a:off x="144" y="1728"/>
                <a:ext cx="0" cy="5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100"/>
              </a:p>
            </p:txBody>
          </p:sp>
          <p:cxnSp>
            <p:nvCxnSpPr>
              <p:cNvPr id="117" name="AutoShape 18"/>
              <p:cNvCxnSpPr>
                <a:cxnSpLocks noChangeShapeType="1"/>
                <a:stCxn id="116" idx="1"/>
              </p:cNvCxnSpPr>
              <p:nvPr/>
            </p:nvCxnSpPr>
            <p:spPr bwMode="auto">
              <a:xfrm>
                <a:off x="144" y="1728"/>
                <a:ext cx="144" cy="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18" name="AutoShape 19"/>
              <p:cNvCxnSpPr>
                <a:cxnSpLocks noChangeShapeType="1"/>
              </p:cNvCxnSpPr>
              <p:nvPr/>
            </p:nvCxnSpPr>
            <p:spPr bwMode="auto">
              <a:xfrm>
                <a:off x="144" y="2303"/>
                <a:ext cx="144" cy="1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</p:grpSp>
        <p:sp>
          <p:nvSpPr>
            <p:cNvPr id="115" name="Text Box 25"/>
            <p:cNvSpPr txBox="1">
              <a:spLocks noChangeArrowheads="1"/>
            </p:cNvSpPr>
            <p:nvPr/>
          </p:nvSpPr>
          <p:spPr bwMode="auto">
            <a:xfrm rot="5400000">
              <a:off x="6300613" y="2667330"/>
              <a:ext cx="340077" cy="3946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en-US" sz="1400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752600" y="4278868"/>
            <a:ext cx="5896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abstract y1,y2 using parity abstraction (</a:t>
            </a:r>
            <a:r>
              <a:rPr lang="en-US" dirty="0" err="1" smtClean="0"/>
              <a:t>x,z</a:t>
            </a:r>
            <a:r>
              <a:rPr lang="en-US" dirty="0" smtClean="0"/>
              <a:t> remain concrete)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52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6" grpId="0"/>
      <p:bldP spid="42" grpId="0"/>
      <p:bldP spid="4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Example: Avoiding Bad Interleavings</a:t>
            </a:r>
            <a:endParaRPr lang="en-US" sz="3200" dirty="0"/>
          </a:p>
        </p:txBody>
      </p:sp>
      <p:pic>
        <p:nvPicPr>
          <p:cNvPr id="5" name="Content Placeholder 3" descr="parity-overview.gif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146550" y="1371600"/>
            <a:ext cx="4768850" cy="5311775"/>
          </a:xfrm>
        </p:spPr>
      </p:pic>
      <p:sp>
        <p:nvSpPr>
          <p:cNvPr id="7" name="Oval 6"/>
          <p:cNvSpPr/>
          <p:nvPr/>
        </p:nvSpPr>
        <p:spPr>
          <a:xfrm>
            <a:off x="6604000" y="2095500"/>
            <a:ext cx="685800" cy="381000"/>
          </a:xfrm>
          <a:prstGeom prst="ellipse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73700" y="1397000"/>
            <a:ext cx="685800" cy="381000"/>
          </a:xfrm>
          <a:prstGeom prst="ellipse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591300" y="2781300"/>
            <a:ext cx="685800" cy="381000"/>
          </a:xfrm>
          <a:prstGeom prst="ellipse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591300" y="3492500"/>
            <a:ext cx="685800" cy="381000"/>
          </a:xfrm>
          <a:prstGeom prst="ellipse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981700" y="4191000"/>
            <a:ext cx="685800" cy="381000"/>
          </a:xfrm>
          <a:prstGeom prst="ellipse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69000" y="4876800"/>
            <a:ext cx="685800" cy="381000"/>
          </a:xfrm>
          <a:prstGeom prst="ellipse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969000" y="5588000"/>
            <a:ext cx="685800" cy="381000"/>
          </a:xfrm>
          <a:prstGeom prst="ellipse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969000" y="6286500"/>
            <a:ext cx="685800" cy="381000"/>
          </a:xfrm>
          <a:prstGeom prst="ellipse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9" idx="5"/>
            <a:endCxn id="7" idx="1"/>
          </p:cNvCxnSpPr>
          <p:nvPr/>
        </p:nvCxnSpPr>
        <p:spPr>
          <a:xfrm rot="16200000" flipH="1">
            <a:off x="6167204" y="1614067"/>
            <a:ext cx="429092" cy="6453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4"/>
            <a:endCxn id="10" idx="0"/>
          </p:cNvCxnSpPr>
          <p:nvPr/>
        </p:nvCxnSpPr>
        <p:spPr>
          <a:xfrm rot="5400000">
            <a:off x="6788150" y="2622550"/>
            <a:ext cx="304800" cy="127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4"/>
            <a:endCxn id="11" idx="0"/>
          </p:cNvCxnSpPr>
          <p:nvPr/>
        </p:nvCxnSpPr>
        <p:spPr>
          <a:xfrm rot="5400000">
            <a:off x="6769100" y="3327400"/>
            <a:ext cx="3302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6454394" y="3871132"/>
            <a:ext cx="342481" cy="29726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4"/>
            <a:endCxn id="13" idx="0"/>
          </p:cNvCxnSpPr>
          <p:nvPr/>
        </p:nvCxnSpPr>
        <p:spPr>
          <a:xfrm rot="5400000">
            <a:off x="6165850" y="4718050"/>
            <a:ext cx="304800" cy="127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4"/>
            <a:endCxn id="14" idx="0"/>
          </p:cNvCxnSpPr>
          <p:nvPr/>
        </p:nvCxnSpPr>
        <p:spPr>
          <a:xfrm rot="5400000">
            <a:off x="6146800" y="5422900"/>
            <a:ext cx="3302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4" idx="4"/>
            <a:endCxn id="15" idx="0"/>
          </p:cNvCxnSpPr>
          <p:nvPr/>
        </p:nvCxnSpPr>
        <p:spPr>
          <a:xfrm rot="5400000">
            <a:off x="6153150" y="6127750"/>
            <a:ext cx="3175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368300" y="3505200"/>
            <a:ext cx="2590800" cy="304800"/>
          </a:xfrm>
          <a:prstGeom prst="round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317500" y="2336800"/>
            <a:ext cx="3810000" cy="546100"/>
          </a:xfrm>
          <a:prstGeom prst="round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596900" y="4038600"/>
            <a:ext cx="2362200" cy="393700"/>
          </a:xfrm>
          <a:prstGeom prst="round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46"/>
          <p:cNvGrpSpPr/>
          <p:nvPr/>
        </p:nvGrpSpPr>
        <p:grpSpPr>
          <a:xfrm>
            <a:off x="152400" y="5549900"/>
            <a:ext cx="3886200" cy="622300"/>
            <a:chOff x="152400" y="5549900"/>
            <a:chExt cx="3886200" cy="1155700"/>
          </a:xfrm>
        </p:grpSpPr>
        <p:sp>
          <p:nvSpPr>
            <p:cNvPr id="46" name="Rounded Rectangle 45"/>
            <p:cNvSpPr/>
            <p:nvPr/>
          </p:nvSpPr>
          <p:spPr>
            <a:xfrm>
              <a:off x="152400" y="5549900"/>
              <a:ext cx="3886200" cy="11557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57200" y="5802868"/>
              <a:ext cx="29690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avoid(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  <a:sym typeface="Symbol"/>
                </a:rPr>
                <a:t></a:t>
              </a:r>
              <a:r>
                <a:rPr lang="en-US" baseline="-25000" dirty="0" smtClean="0">
                  <a:latin typeface="Courier New" pitchFamily="49" charset="0"/>
                  <a:cs typeface="Courier New" pitchFamily="49" charset="0"/>
                  <a:sym typeface="Symbol"/>
                </a:rPr>
                <a:t>1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  <a:sym typeface="Symbol"/>
                </a:rPr>
                <a:t>) = [z++,z++] </a:t>
              </a:r>
              <a:endParaRPr lang="en-US" dirty="0"/>
            </a:p>
          </p:txBody>
        </p:sp>
      </p:grpSp>
      <p:grpSp>
        <p:nvGrpSpPr>
          <p:cNvPr id="4" name="Group 31"/>
          <p:cNvGrpSpPr/>
          <p:nvPr/>
        </p:nvGrpSpPr>
        <p:grpSpPr>
          <a:xfrm>
            <a:off x="152400" y="6172200"/>
            <a:ext cx="3886200" cy="624385"/>
            <a:chOff x="152400" y="6172200"/>
            <a:chExt cx="3886200" cy="624385"/>
          </a:xfrm>
        </p:grpSpPr>
        <p:sp>
          <p:nvSpPr>
            <p:cNvPr id="28" name="Rounded Rectangle 27"/>
            <p:cNvSpPr/>
            <p:nvPr/>
          </p:nvSpPr>
          <p:spPr>
            <a:xfrm>
              <a:off x="152400" y="6172200"/>
              <a:ext cx="3886200" cy="624385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14400" y="6324600"/>
              <a:ext cx="21162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  <a:sym typeface="Symbol"/>
                </a:rPr>
                <a:t> = [z++,z++] </a:t>
              </a:r>
              <a:endParaRPr lang="en-US" dirty="0"/>
            </a:p>
          </p:txBody>
        </p:sp>
      </p:grpSp>
      <p:grpSp>
        <p:nvGrpSpPr>
          <p:cNvPr id="6" name="Group 32"/>
          <p:cNvGrpSpPr/>
          <p:nvPr/>
        </p:nvGrpSpPr>
        <p:grpSpPr>
          <a:xfrm>
            <a:off x="152400" y="6172200"/>
            <a:ext cx="3886200" cy="624385"/>
            <a:chOff x="152400" y="6172200"/>
            <a:chExt cx="3886200" cy="624385"/>
          </a:xfrm>
        </p:grpSpPr>
        <p:sp>
          <p:nvSpPr>
            <p:cNvPr id="34" name="Rounded Rectangle 33"/>
            <p:cNvSpPr/>
            <p:nvPr/>
          </p:nvSpPr>
          <p:spPr>
            <a:xfrm>
              <a:off x="152400" y="6172200"/>
              <a:ext cx="3886200" cy="624385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14400" y="6324600"/>
              <a:ext cx="12891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  <a:sym typeface="Symbol"/>
                </a:rPr>
                <a:t> = true</a:t>
              </a:r>
              <a:endParaRPr lang="en-US" dirty="0"/>
            </a:p>
          </p:txBody>
        </p:sp>
      </p:grpSp>
      <p:sp>
        <p:nvSpPr>
          <p:cNvPr id="32" name="Content Placeholder 2"/>
          <p:cNvSpPr txBox="1">
            <a:spLocks/>
          </p:cNvSpPr>
          <p:nvPr/>
        </p:nvSpPr>
        <p:spPr>
          <a:xfrm>
            <a:off x="-165100" y="1752600"/>
            <a:ext cx="7086600" cy="434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ts val="16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  = true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411480" marR="0" lvl="0" indent="-342900" algn="l" defTabSz="914400" rtl="0" eaLnBrk="1" fontAlgn="auto" latinLnBrk="0" hangingPunct="1">
              <a:lnSpc>
                <a:spcPts val="16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while(true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) {</a:t>
            </a:r>
          </a:p>
          <a:p>
            <a:pPr marL="411480" marR="0" lvl="0" indent="-342900" algn="l" defTabSz="914400" rtl="0" eaLnBrk="1" fontAlgn="auto" latinLnBrk="0" hangingPunct="1">
              <a:lnSpc>
                <a:spcPts val="16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	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BadTraces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={|(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Math B"/>
              </a:rPr>
              <a:t>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P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Math B"/>
              </a:rPr>
              <a:t></a:t>
            </a:r>
            <a:r>
              <a:rPr kumimoji="0" lang="en-US" sz="16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Math A"/>
              </a:rPr>
              <a:t>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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Math B"/>
              </a:rPr>
              <a:t>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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Math B"/>
              </a:rPr>
              <a:t>) and</a:t>
            </a:r>
          </a:p>
          <a:p>
            <a:pPr marL="411480" marR="0" lvl="0" indent="-342900" algn="l" defTabSz="914400" rtl="0" eaLnBrk="1" fontAlgn="auto" latinLnBrk="0" hangingPunct="1">
              <a:lnSpc>
                <a:spcPts val="16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Math B"/>
              </a:rPr>
              <a:t>		       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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Math C"/>
              </a:rPr>
              <a:t></a:t>
            </a:r>
            <a:r>
              <a:rPr kumimoji="0" lang="en-US" sz="16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Math A"/>
              </a:rPr>
              <a:t>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S }</a:t>
            </a:r>
          </a:p>
          <a:p>
            <a:pPr marL="411480" marR="0" lvl="0" indent="-342900" algn="l" defTabSz="914400" rtl="0" eaLnBrk="1" fontAlgn="auto" latinLnBrk="0" hangingPunct="1">
              <a:lnSpc>
                <a:spcPts val="16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   if (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BadTraces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 is empty) </a:t>
            </a:r>
          </a:p>
          <a:p>
            <a:pPr marL="411480" marR="0" lvl="0" indent="-342900" algn="l" defTabSz="914400" rtl="0" eaLnBrk="1" fontAlgn="auto" latinLnBrk="0" hangingPunct="1">
              <a:lnSpc>
                <a:spcPts val="16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Symbol"/>
              </a:rPr>
              <a:t>		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return implement(P,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)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  <a:sym typeface="Symbol"/>
            </a:endParaRPr>
          </a:p>
          <a:p>
            <a:pPr marL="411480" marR="0" lvl="0" indent="-342900" algn="l" defTabSz="914400" rtl="0" eaLnBrk="1" fontAlgn="auto" latinLnBrk="0" hangingPunct="1">
              <a:lnSpc>
                <a:spcPts val="16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select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 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BadTraces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  <a:sym typeface="Symbol"/>
            </a:endParaRPr>
          </a:p>
          <a:p>
            <a:pPr marL="411480" marR="0" lvl="0" indent="-342900" algn="l" defTabSz="914400" rtl="0" eaLnBrk="1" fontAlgn="auto" latinLnBrk="0" hangingPunct="1">
              <a:lnSpc>
                <a:spcPts val="16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   if (?) { </a:t>
            </a:r>
          </a:p>
          <a:p>
            <a:pPr marL="411480" marR="0" lvl="0" indent="-342900" algn="l" defTabSz="914400" rtl="0" eaLnBrk="1" fontAlgn="auto" latinLnBrk="0" hangingPunct="1">
              <a:lnSpc>
                <a:spcPts val="16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      =   avoid() </a:t>
            </a:r>
          </a:p>
          <a:p>
            <a:pPr marL="411480" marR="0" lvl="0" indent="-342900" algn="l" defTabSz="914400" rtl="0" eaLnBrk="1" fontAlgn="auto" latinLnBrk="0" hangingPunct="1">
              <a:lnSpc>
                <a:spcPts val="16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   } else {</a:t>
            </a:r>
          </a:p>
          <a:p>
            <a:pPr marL="411480" marR="0" lvl="0" indent="-342900" algn="l" defTabSz="914400" rtl="0" eaLnBrk="1" fontAlgn="auto" latinLnBrk="0" hangingPunct="1">
              <a:lnSpc>
                <a:spcPts val="16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    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Math A"/>
              </a:rPr>
              <a:t>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 = refine(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Math A"/>
              </a:rPr>
              <a:t>,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 )</a:t>
            </a:r>
          </a:p>
          <a:p>
            <a:pPr marL="411480" marR="0" lvl="0" indent="-342900" algn="l" defTabSz="914400" rtl="0" eaLnBrk="1" fontAlgn="auto" latinLnBrk="0" hangingPunct="1">
              <a:lnSpc>
                <a:spcPts val="16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   }</a:t>
            </a:r>
          </a:p>
          <a:p>
            <a:pPr marL="411480" marR="0" lvl="0" indent="-342900" algn="l" defTabSz="914400" rtl="0" eaLnBrk="1" fontAlgn="auto" latinLnBrk="0" hangingPunct="1">
              <a:lnSpc>
                <a:spcPts val="16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 }</a:t>
            </a:r>
          </a:p>
          <a:p>
            <a:pPr marL="411480" marR="0" lvl="0" indent="-342900" algn="l" defTabSz="914400" rtl="0" eaLnBrk="1" fontAlgn="auto" latinLnBrk="0" hangingPunct="1">
              <a:lnSpc>
                <a:spcPts val="16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33" name="Oval 32"/>
          <p:cNvSpPr/>
          <p:nvPr/>
        </p:nvSpPr>
        <p:spPr>
          <a:xfrm>
            <a:off x="5486400" y="2082800"/>
            <a:ext cx="685800" cy="381000"/>
          </a:xfrm>
          <a:prstGeom prst="ellipse">
            <a:avLst/>
          </a:prstGeom>
          <a:solidFill>
            <a:srgbClr val="7030A0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391400" y="2781300"/>
            <a:ext cx="685800" cy="381000"/>
          </a:xfrm>
          <a:prstGeom prst="ellipse">
            <a:avLst/>
          </a:prstGeom>
          <a:solidFill>
            <a:srgbClr val="7030A0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404100" y="3467100"/>
            <a:ext cx="685800" cy="381000"/>
          </a:xfrm>
          <a:prstGeom prst="ellipse">
            <a:avLst/>
          </a:prstGeom>
          <a:solidFill>
            <a:srgbClr val="7030A0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769100" y="4178300"/>
            <a:ext cx="685800" cy="381000"/>
          </a:xfrm>
          <a:prstGeom prst="ellipse">
            <a:avLst/>
          </a:prstGeom>
          <a:solidFill>
            <a:srgbClr val="7030A0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>
            <a:endCxn id="33" idx="0"/>
          </p:cNvCxnSpPr>
          <p:nvPr/>
        </p:nvCxnSpPr>
        <p:spPr>
          <a:xfrm rot="16200000" flipH="1">
            <a:off x="5645150" y="1898650"/>
            <a:ext cx="330200" cy="3810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6" idx="4"/>
            <a:endCxn id="37" idx="0"/>
          </p:cNvCxnSpPr>
          <p:nvPr/>
        </p:nvCxnSpPr>
        <p:spPr>
          <a:xfrm rot="16200000" flipH="1">
            <a:off x="7588250" y="3308350"/>
            <a:ext cx="304800" cy="1270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7232652" y="3829053"/>
            <a:ext cx="393698" cy="355599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>
            <a:off x="6540499" y="4572003"/>
            <a:ext cx="368302" cy="368299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reeform 62"/>
          <p:cNvSpPr/>
          <p:nvPr/>
        </p:nvSpPr>
        <p:spPr>
          <a:xfrm>
            <a:off x="6135907" y="2336800"/>
            <a:ext cx="1397082" cy="496811"/>
          </a:xfrm>
          <a:custGeom>
            <a:avLst/>
            <a:gdLst>
              <a:gd name="connsiteX0" fmla="*/ 23593 w 1397082"/>
              <a:gd name="connsiteY0" fmla="*/ 0 h 496811"/>
              <a:gd name="connsiteX1" fmla="*/ 10893 w 1397082"/>
              <a:gd name="connsiteY1" fmla="*/ 38100 h 496811"/>
              <a:gd name="connsiteX2" fmla="*/ 112493 w 1397082"/>
              <a:gd name="connsiteY2" fmla="*/ 63500 h 496811"/>
              <a:gd name="connsiteX3" fmla="*/ 188693 w 1397082"/>
              <a:gd name="connsiteY3" fmla="*/ 88900 h 496811"/>
              <a:gd name="connsiteX4" fmla="*/ 264893 w 1397082"/>
              <a:gd name="connsiteY4" fmla="*/ 101600 h 496811"/>
              <a:gd name="connsiteX5" fmla="*/ 328393 w 1397082"/>
              <a:gd name="connsiteY5" fmla="*/ 114300 h 496811"/>
              <a:gd name="connsiteX6" fmla="*/ 417293 w 1397082"/>
              <a:gd name="connsiteY6" fmla="*/ 127000 h 496811"/>
              <a:gd name="connsiteX7" fmla="*/ 696693 w 1397082"/>
              <a:gd name="connsiteY7" fmla="*/ 152400 h 496811"/>
              <a:gd name="connsiteX8" fmla="*/ 810993 w 1397082"/>
              <a:gd name="connsiteY8" fmla="*/ 177800 h 496811"/>
              <a:gd name="connsiteX9" fmla="*/ 887193 w 1397082"/>
              <a:gd name="connsiteY9" fmla="*/ 203200 h 496811"/>
              <a:gd name="connsiteX10" fmla="*/ 925293 w 1397082"/>
              <a:gd name="connsiteY10" fmla="*/ 215900 h 496811"/>
              <a:gd name="connsiteX11" fmla="*/ 963393 w 1397082"/>
              <a:gd name="connsiteY11" fmla="*/ 228600 h 496811"/>
              <a:gd name="connsiteX12" fmla="*/ 1039593 w 1397082"/>
              <a:gd name="connsiteY12" fmla="*/ 279400 h 496811"/>
              <a:gd name="connsiteX13" fmla="*/ 1077693 w 1397082"/>
              <a:gd name="connsiteY13" fmla="*/ 292100 h 496811"/>
              <a:gd name="connsiteX14" fmla="*/ 1115793 w 1397082"/>
              <a:gd name="connsiteY14" fmla="*/ 317500 h 496811"/>
              <a:gd name="connsiteX15" fmla="*/ 1153893 w 1397082"/>
              <a:gd name="connsiteY15" fmla="*/ 330200 h 496811"/>
              <a:gd name="connsiteX16" fmla="*/ 1191993 w 1397082"/>
              <a:gd name="connsiteY16" fmla="*/ 355600 h 496811"/>
              <a:gd name="connsiteX17" fmla="*/ 1306293 w 1397082"/>
              <a:gd name="connsiteY17" fmla="*/ 406400 h 496811"/>
              <a:gd name="connsiteX18" fmla="*/ 1331693 w 1397082"/>
              <a:gd name="connsiteY18" fmla="*/ 444500 h 496811"/>
              <a:gd name="connsiteX19" fmla="*/ 1357093 w 1397082"/>
              <a:gd name="connsiteY19" fmla="*/ 431800 h 49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97082" h="496811">
                <a:moveTo>
                  <a:pt x="23593" y="0"/>
                </a:moveTo>
                <a:cubicBezTo>
                  <a:pt x="19360" y="12700"/>
                  <a:pt x="0" y="30319"/>
                  <a:pt x="10893" y="38100"/>
                </a:cubicBezTo>
                <a:cubicBezTo>
                  <a:pt x="39300" y="58390"/>
                  <a:pt x="79375" y="52461"/>
                  <a:pt x="112493" y="63500"/>
                </a:cubicBezTo>
                <a:cubicBezTo>
                  <a:pt x="137893" y="71967"/>
                  <a:pt x="162283" y="84498"/>
                  <a:pt x="188693" y="88900"/>
                </a:cubicBezTo>
                <a:lnTo>
                  <a:pt x="264893" y="101600"/>
                </a:lnTo>
                <a:cubicBezTo>
                  <a:pt x="286131" y="105461"/>
                  <a:pt x="307101" y="110751"/>
                  <a:pt x="328393" y="114300"/>
                </a:cubicBezTo>
                <a:cubicBezTo>
                  <a:pt x="357920" y="119221"/>
                  <a:pt x="387523" y="123866"/>
                  <a:pt x="417293" y="127000"/>
                </a:cubicBezTo>
                <a:cubicBezTo>
                  <a:pt x="511404" y="136906"/>
                  <a:pt x="603003" y="139908"/>
                  <a:pt x="696693" y="152400"/>
                </a:cubicBezTo>
                <a:cubicBezTo>
                  <a:pt x="718446" y="155300"/>
                  <a:pt x="786849" y="170557"/>
                  <a:pt x="810993" y="177800"/>
                </a:cubicBezTo>
                <a:cubicBezTo>
                  <a:pt x="836638" y="185493"/>
                  <a:pt x="861793" y="194733"/>
                  <a:pt x="887193" y="203200"/>
                </a:cubicBezTo>
                <a:lnTo>
                  <a:pt x="925293" y="215900"/>
                </a:lnTo>
                <a:cubicBezTo>
                  <a:pt x="937993" y="220133"/>
                  <a:pt x="952254" y="221174"/>
                  <a:pt x="963393" y="228600"/>
                </a:cubicBezTo>
                <a:cubicBezTo>
                  <a:pt x="988793" y="245533"/>
                  <a:pt x="1010633" y="269747"/>
                  <a:pt x="1039593" y="279400"/>
                </a:cubicBezTo>
                <a:cubicBezTo>
                  <a:pt x="1052293" y="283633"/>
                  <a:pt x="1065719" y="286113"/>
                  <a:pt x="1077693" y="292100"/>
                </a:cubicBezTo>
                <a:cubicBezTo>
                  <a:pt x="1091345" y="298926"/>
                  <a:pt x="1102141" y="310674"/>
                  <a:pt x="1115793" y="317500"/>
                </a:cubicBezTo>
                <a:cubicBezTo>
                  <a:pt x="1127767" y="323487"/>
                  <a:pt x="1141919" y="324213"/>
                  <a:pt x="1153893" y="330200"/>
                </a:cubicBezTo>
                <a:cubicBezTo>
                  <a:pt x="1167545" y="337026"/>
                  <a:pt x="1178045" y="349401"/>
                  <a:pt x="1191993" y="355600"/>
                </a:cubicBezTo>
                <a:cubicBezTo>
                  <a:pt x="1328013" y="416053"/>
                  <a:pt x="1220068" y="348917"/>
                  <a:pt x="1306293" y="406400"/>
                </a:cubicBezTo>
                <a:cubicBezTo>
                  <a:pt x="1314760" y="419100"/>
                  <a:pt x="1319774" y="434965"/>
                  <a:pt x="1331693" y="444500"/>
                </a:cubicBezTo>
                <a:cubicBezTo>
                  <a:pt x="1397082" y="496811"/>
                  <a:pt x="1362833" y="443281"/>
                  <a:pt x="1357093" y="431800"/>
                </a:cubicBezTo>
              </a:path>
            </a:pathLst>
          </a:cu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8204200" y="3479800"/>
            <a:ext cx="685800" cy="381000"/>
          </a:xfrm>
          <a:prstGeom prst="ellipse">
            <a:avLst/>
          </a:prstGeom>
          <a:solidFill>
            <a:srgbClr val="7030A0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7569200" y="4178300"/>
            <a:ext cx="685800" cy="381000"/>
          </a:xfrm>
          <a:prstGeom prst="ellipse">
            <a:avLst/>
          </a:prstGeom>
          <a:solidFill>
            <a:srgbClr val="7030A0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769100" y="4889500"/>
            <a:ext cx="685800" cy="381000"/>
          </a:xfrm>
          <a:prstGeom prst="ellipse">
            <a:avLst/>
          </a:prstGeom>
          <a:solidFill>
            <a:srgbClr val="7030A0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7202377" y="2337572"/>
            <a:ext cx="458605" cy="430159"/>
          </a:xfrm>
          <a:custGeom>
            <a:avLst/>
            <a:gdLst>
              <a:gd name="connsiteX0" fmla="*/ 43667 w 458605"/>
              <a:gd name="connsiteY0" fmla="*/ 36794 h 430159"/>
              <a:gd name="connsiteX1" fmla="*/ 112823 w 458605"/>
              <a:gd name="connsiteY1" fmla="*/ 75215 h 430159"/>
              <a:gd name="connsiteX2" fmla="*/ 158927 w 458605"/>
              <a:gd name="connsiteY2" fmla="*/ 105951 h 430159"/>
              <a:gd name="connsiteX3" fmla="*/ 181979 w 458605"/>
              <a:gd name="connsiteY3" fmla="*/ 121319 h 430159"/>
              <a:gd name="connsiteX4" fmla="*/ 205031 w 458605"/>
              <a:gd name="connsiteY4" fmla="*/ 136687 h 430159"/>
              <a:gd name="connsiteX5" fmla="*/ 243452 w 458605"/>
              <a:gd name="connsiteY5" fmla="*/ 167423 h 430159"/>
              <a:gd name="connsiteX6" fmla="*/ 258820 w 458605"/>
              <a:gd name="connsiteY6" fmla="*/ 190475 h 430159"/>
              <a:gd name="connsiteX7" fmla="*/ 304924 w 458605"/>
              <a:gd name="connsiteY7" fmla="*/ 221211 h 430159"/>
              <a:gd name="connsiteX8" fmla="*/ 351028 w 458605"/>
              <a:gd name="connsiteY8" fmla="*/ 259631 h 430159"/>
              <a:gd name="connsiteX9" fmla="*/ 366396 w 458605"/>
              <a:gd name="connsiteY9" fmla="*/ 282683 h 430159"/>
              <a:gd name="connsiteX10" fmla="*/ 412500 w 458605"/>
              <a:gd name="connsiteY10" fmla="*/ 344156 h 430159"/>
              <a:gd name="connsiteX11" fmla="*/ 435552 w 458605"/>
              <a:gd name="connsiteY11" fmla="*/ 390260 h 430159"/>
              <a:gd name="connsiteX12" fmla="*/ 458605 w 458605"/>
              <a:gd name="connsiteY12" fmla="*/ 428680 h 430159"/>
              <a:gd name="connsiteX13" fmla="*/ 450920 w 458605"/>
              <a:gd name="connsiteY13" fmla="*/ 413312 h 430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8605" h="430159">
                <a:moveTo>
                  <a:pt x="43667" y="36794"/>
                </a:moveTo>
                <a:cubicBezTo>
                  <a:pt x="116014" y="109141"/>
                  <a:pt x="0" y="0"/>
                  <a:pt x="112823" y="75215"/>
                </a:cubicBezTo>
                <a:lnTo>
                  <a:pt x="158927" y="105951"/>
                </a:lnTo>
                <a:lnTo>
                  <a:pt x="181979" y="121319"/>
                </a:lnTo>
                <a:lnTo>
                  <a:pt x="205031" y="136687"/>
                </a:lnTo>
                <a:cubicBezTo>
                  <a:pt x="249073" y="202749"/>
                  <a:pt x="190429" y="125006"/>
                  <a:pt x="243452" y="167423"/>
                </a:cubicBezTo>
                <a:cubicBezTo>
                  <a:pt x="250663" y="173192"/>
                  <a:pt x="251870" y="184394"/>
                  <a:pt x="258820" y="190475"/>
                </a:cubicBezTo>
                <a:cubicBezTo>
                  <a:pt x="272720" y="202638"/>
                  <a:pt x="291864" y="208151"/>
                  <a:pt x="304924" y="221211"/>
                </a:cubicBezTo>
                <a:cubicBezTo>
                  <a:pt x="334506" y="250793"/>
                  <a:pt x="318934" y="238235"/>
                  <a:pt x="351028" y="259631"/>
                </a:cubicBezTo>
                <a:cubicBezTo>
                  <a:pt x="356151" y="267315"/>
                  <a:pt x="360627" y="275472"/>
                  <a:pt x="366396" y="282683"/>
                </a:cubicBezTo>
                <a:cubicBezTo>
                  <a:pt x="387199" y="308688"/>
                  <a:pt x="397183" y="298206"/>
                  <a:pt x="412500" y="344156"/>
                </a:cubicBezTo>
                <a:cubicBezTo>
                  <a:pt x="431814" y="402098"/>
                  <a:pt x="405761" y="330677"/>
                  <a:pt x="435552" y="390260"/>
                </a:cubicBezTo>
                <a:cubicBezTo>
                  <a:pt x="455501" y="430159"/>
                  <a:pt x="428587" y="398664"/>
                  <a:pt x="458605" y="428680"/>
                </a:cubicBezTo>
                <a:lnTo>
                  <a:pt x="450920" y="413312"/>
                </a:lnTo>
              </a:path>
            </a:pathLst>
          </a:cu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8037499" y="3073613"/>
            <a:ext cx="421468" cy="375364"/>
          </a:xfrm>
          <a:custGeom>
            <a:avLst/>
            <a:gdLst>
              <a:gd name="connsiteX0" fmla="*/ 0 w 421468"/>
              <a:gd name="connsiteY0" fmla="*/ 0 h 375364"/>
              <a:gd name="connsiteX1" fmla="*/ 23052 w 421468"/>
              <a:gd name="connsiteY1" fmla="*/ 23053 h 375364"/>
              <a:gd name="connsiteX2" fmla="*/ 92209 w 421468"/>
              <a:gd name="connsiteY2" fmla="*/ 46105 h 375364"/>
              <a:gd name="connsiteX3" fmla="*/ 115261 w 421468"/>
              <a:gd name="connsiteY3" fmla="*/ 53789 h 375364"/>
              <a:gd name="connsiteX4" fmla="*/ 161365 w 421468"/>
              <a:gd name="connsiteY4" fmla="*/ 76841 h 375364"/>
              <a:gd name="connsiteX5" fmla="*/ 184417 w 421468"/>
              <a:gd name="connsiteY5" fmla="*/ 92209 h 375364"/>
              <a:gd name="connsiteX6" fmla="*/ 199785 w 421468"/>
              <a:gd name="connsiteY6" fmla="*/ 115261 h 375364"/>
              <a:gd name="connsiteX7" fmla="*/ 245889 w 421468"/>
              <a:gd name="connsiteY7" fmla="*/ 145997 h 375364"/>
              <a:gd name="connsiteX8" fmla="*/ 268941 w 421468"/>
              <a:gd name="connsiteY8" fmla="*/ 161365 h 375364"/>
              <a:gd name="connsiteX9" fmla="*/ 330414 w 421468"/>
              <a:gd name="connsiteY9" fmla="*/ 215153 h 375364"/>
              <a:gd name="connsiteX10" fmla="*/ 345782 w 421468"/>
              <a:gd name="connsiteY10" fmla="*/ 238205 h 375364"/>
              <a:gd name="connsiteX11" fmla="*/ 361150 w 421468"/>
              <a:gd name="connsiteY11" fmla="*/ 253574 h 375364"/>
              <a:gd name="connsiteX12" fmla="*/ 376518 w 421468"/>
              <a:gd name="connsiteY12" fmla="*/ 299678 h 375364"/>
              <a:gd name="connsiteX13" fmla="*/ 391886 w 421468"/>
              <a:gd name="connsiteY13" fmla="*/ 322730 h 375364"/>
              <a:gd name="connsiteX14" fmla="*/ 399570 w 421468"/>
              <a:gd name="connsiteY14" fmla="*/ 345782 h 375364"/>
              <a:gd name="connsiteX15" fmla="*/ 414938 w 421468"/>
              <a:gd name="connsiteY15" fmla="*/ 368834 h 375364"/>
              <a:gd name="connsiteX16" fmla="*/ 399570 w 421468"/>
              <a:gd name="connsiteY16" fmla="*/ 353466 h 37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1468" h="375364">
                <a:moveTo>
                  <a:pt x="0" y="0"/>
                </a:moveTo>
                <a:cubicBezTo>
                  <a:pt x="7684" y="7684"/>
                  <a:pt x="13553" y="17775"/>
                  <a:pt x="23052" y="23053"/>
                </a:cubicBezTo>
                <a:cubicBezTo>
                  <a:pt x="23056" y="23055"/>
                  <a:pt x="80681" y="42262"/>
                  <a:pt x="92209" y="46105"/>
                </a:cubicBezTo>
                <a:cubicBezTo>
                  <a:pt x="99893" y="48666"/>
                  <a:pt x="108522" y="49296"/>
                  <a:pt x="115261" y="53789"/>
                </a:cubicBezTo>
                <a:cubicBezTo>
                  <a:pt x="181325" y="97832"/>
                  <a:pt x="97739" y="45028"/>
                  <a:pt x="161365" y="76841"/>
                </a:cubicBezTo>
                <a:cubicBezTo>
                  <a:pt x="169625" y="80971"/>
                  <a:pt x="176733" y="87086"/>
                  <a:pt x="184417" y="92209"/>
                </a:cubicBezTo>
                <a:cubicBezTo>
                  <a:pt x="189540" y="99893"/>
                  <a:pt x="192835" y="109180"/>
                  <a:pt x="199785" y="115261"/>
                </a:cubicBezTo>
                <a:cubicBezTo>
                  <a:pt x="213685" y="127424"/>
                  <a:pt x="230521" y="135752"/>
                  <a:pt x="245889" y="145997"/>
                </a:cubicBezTo>
                <a:cubicBezTo>
                  <a:pt x="253573" y="151120"/>
                  <a:pt x="262411" y="154835"/>
                  <a:pt x="268941" y="161365"/>
                </a:cubicBezTo>
                <a:cubicBezTo>
                  <a:pt x="313892" y="206315"/>
                  <a:pt x="292292" y="189738"/>
                  <a:pt x="330414" y="215153"/>
                </a:cubicBezTo>
                <a:cubicBezTo>
                  <a:pt x="335537" y="222837"/>
                  <a:pt x="340013" y="230994"/>
                  <a:pt x="345782" y="238205"/>
                </a:cubicBezTo>
                <a:cubicBezTo>
                  <a:pt x="350308" y="243862"/>
                  <a:pt x="357910" y="247094"/>
                  <a:pt x="361150" y="253574"/>
                </a:cubicBezTo>
                <a:cubicBezTo>
                  <a:pt x="368394" y="268063"/>
                  <a:pt x="367532" y="286199"/>
                  <a:pt x="376518" y="299678"/>
                </a:cubicBezTo>
                <a:cubicBezTo>
                  <a:pt x="381641" y="307362"/>
                  <a:pt x="387756" y="314470"/>
                  <a:pt x="391886" y="322730"/>
                </a:cubicBezTo>
                <a:cubicBezTo>
                  <a:pt x="395508" y="329975"/>
                  <a:pt x="395948" y="338537"/>
                  <a:pt x="399570" y="345782"/>
                </a:cubicBezTo>
                <a:cubicBezTo>
                  <a:pt x="403700" y="354042"/>
                  <a:pt x="421468" y="375364"/>
                  <a:pt x="414938" y="368834"/>
                </a:cubicBezTo>
                <a:lnTo>
                  <a:pt x="399570" y="353466"/>
                </a:lnTo>
              </a:path>
            </a:pathLst>
          </a:cu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/>
          <p:cNvCxnSpPr/>
          <p:nvPr/>
        </p:nvCxnSpPr>
        <p:spPr>
          <a:xfrm rot="5400000">
            <a:off x="8037501" y="3842015"/>
            <a:ext cx="376517" cy="330416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10800000" flipV="1">
            <a:off x="7307516" y="4533582"/>
            <a:ext cx="437990" cy="407251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10800000" flipV="1">
            <a:off x="6484684" y="5250116"/>
            <a:ext cx="437990" cy="407251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6" name="Rounded Rectangular Callout 15"/>
          <p:cNvSpPr/>
          <p:nvPr/>
        </p:nvSpPr>
        <p:spPr>
          <a:xfrm>
            <a:off x="7096130" y="1377950"/>
            <a:ext cx="873717" cy="539750"/>
          </a:xfrm>
          <a:prstGeom prst="wedgeRoundRectCallout">
            <a:avLst>
              <a:gd name="adj1" fmla="val -126140"/>
              <a:gd name="adj2" fmla="val 601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z++</a:t>
            </a:r>
            <a:endParaRPr lang="en-US" dirty="0"/>
          </a:p>
        </p:txBody>
      </p:sp>
      <p:sp>
        <p:nvSpPr>
          <p:cNvPr id="52" name="Rounded Rectangular Callout 51"/>
          <p:cNvSpPr/>
          <p:nvPr/>
        </p:nvSpPr>
        <p:spPr>
          <a:xfrm>
            <a:off x="6954541" y="4454525"/>
            <a:ext cx="873717" cy="539750"/>
          </a:xfrm>
          <a:prstGeom prst="wedgeRoundRectCallout">
            <a:avLst>
              <a:gd name="adj1" fmla="val -78173"/>
              <a:gd name="adj2" fmla="val -1304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z++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591300" y="2108200"/>
            <a:ext cx="698500" cy="1773004"/>
          </a:xfrm>
          <a:prstGeom prst="round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T1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x+=z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x+=z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5829300" y="4152902"/>
            <a:ext cx="939800" cy="2541030"/>
          </a:xfrm>
          <a:prstGeom prst="round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T3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 y1=f(x)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y2=x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49203" y="5954236"/>
            <a:ext cx="13498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Showing only states leading to bad states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2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1" grpId="0" animBg="1"/>
      <p:bldP spid="41" grpId="1" animBg="1"/>
      <p:bldP spid="42" grpId="0" animBg="1"/>
      <p:bldP spid="42" grpId="1" animBg="1"/>
      <p:bldP spid="43" grpId="0" animBg="1"/>
      <p:bldP spid="33" grpId="0" animBg="1"/>
      <p:bldP spid="36" grpId="0" animBg="1"/>
      <p:bldP spid="37" grpId="0" animBg="1"/>
      <p:bldP spid="38" grpId="0" animBg="1"/>
      <p:bldP spid="63" grpId="0" animBg="1"/>
      <p:bldP spid="64" grpId="0" animBg="1"/>
      <p:bldP spid="65" grpId="0" animBg="1"/>
      <p:bldP spid="66" grpId="0" animBg="1"/>
      <p:bldP spid="69" grpId="0" animBg="1"/>
      <p:bldP spid="70" grpId="0" animBg="1"/>
      <p:bldP spid="16" grpId="0" animBg="1"/>
      <p:bldP spid="16" grpId="1" animBg="1"/>
      <p:bldP spid="52" grpId="0" animBg="1"/>
      <p:bldP spid="52" grpId="1" animBg="1"/>
      <p:bldP spid="8" grpId="0" animBg="1"/>
      <p:bldP spid="8" grpId="1" animBg="1"/>
      <p:bldP spid="53" grpId="0" animBg="1"/>
      <p:bldP spid="5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Example: Avoiding Bad Interleavings</a:t>
            </a:r>
            <a:endParaRPr lang="en-US" sz="3200" dirty="0"/>
          </a:p>
        </p:txBody>
      </p:sp>
      <p:pic>
        <p:nvPicPr>
          <p:cNvPr id="5" name="Content Placeholder 3" descr="parity-overview.gif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146550" y="1371600"/>
            <a:ext cx="4768850" cy="5311775"/>
          </a:xfrm>
        </p:spPr>
      </p:pic>
      <p:sp>
        <p:nvSpPr>
          <p:cNvPr id="7" name="Oval 6"/>
          <p:cNvSpPr/>
          <p:nvPr/>
        </p:nvSpPr>
        <p:spPr>
          <a:xfrm>
            <a:off x="6604000" y="2095500"/>
            <a:ext cx="685800" cy="381000"/>
          </a:xfrm>
          <a:prstGeom prst="ellipse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73700" y="1397000"/>
            <a:ext cx="685800" cy="381000"/>
          </a:xfrm>
          <a:prstGeom prst="ellipse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591300" y="2781300"/>
            <a:ext cx="685800" cy="381000"/>
          </a:xfrm>
          <a:prstGeom prst="ellipse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591300" y="3492500"/>
            <a:ext cx="685800" cy="381000"/>
          </a:xfrm>
          <a:prstGeom prst="ellipse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981700" y="4191000"/>
            <a:ext cx="685800" cy="381000"/>
          </a:xfrm>
          <a:prstGeom prst="ellipse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69000" y="4876800"/>
            <a:ext cx="685800" cy="381000"/>
          </a:xfrm>
          <a:prstGeom prst="ellipse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969000" y="5588000"/>
            <a:ext cx="685800" cy="381000"/>
          </a:xfrm>
          <a:prstGeom prst="ellipse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969000" y="6286500"/>
            <a:ext cx="685800" cy="381000"/>
          </a:xfrm>
          <a:prstGeom prst="ellipse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9" idx="5"/>
            <a:endCxn id="7" idx="1"/>
          </p:cNvCxnSpPr>
          <p:nvPr/>
        </p:nvCxnSpPr>
        <p:spPr>
          <a:xfrm rot="16200000" flipH="1">
            <a:off x="6167204" y="1614067"/>
            <a:ext cx="429092" cy="6453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4"/>
            <a:endCxn id="10" idx="0"/>
          </p:cNvCxnSpPr>
          <p:nvPr/>
        </p:nvCxnSpPr>
        <p:spPr>
          <a:xfrm rot="5400000">
            <a:off x="6788150" y="2622550"/>
            <a:ext cx="304800" cy="127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4"/>
            <a:endCxn id="11" idx="0"/>
          </p:cNvCxnSpPr>
          <p:nvPr/>
        </p:nvCxnSpPr>
        <p:spPr>
          <a:xfrm rot="5400000">
            <a:off x="6769100" y="3327400"/>
            <a:ext cx="3302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6454394" y="3871132"/>
            <a:ext cx="342481" cy="29726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4"/>
            <a:endCxn id="13" idx="0"/>
          </p:cNvCxnSpPr>
          <p:nvPr/>
        </p:nvCxnSpPr>
        <p:spPr>
          <a:xfrm rot="5400000">
            <a:off x="6165850" y="4718050"/>
            <a:ext cx="304800" cy="127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4"/>
            <a:endCxn id="14" idx="0"/>
          </p:cNvCxnSpPr>
          <p:nvPr/>
        </p:nvCxnSpPr>
        <p:spPr>
          <a:xfrm rot="5400000">
            <a:off x="6146800" y="5422900"/>
            <a:ext cx="3302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4" idx="4"/>
            <a:endCxn id="15" idx="0"/>
          </p:cNvCxnSpPr>
          <p:nvPr/>
        </p:nvCxnSpPr>
        <p:spPr>
          <a:xfrm rot="5400000">
            <a:off x="6153150" y="6127750"/>
            <a:ext cx="3175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368300" y="3505200"/>
            <a:ext cx="2590800" cy="304800"/>
          </a:xfrm>
          <a:prstGeom prst="round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304800" y="2286000"/>
            <a:ext cx="3810000" cy="609600"/>
          </a:xfrm>
          <a:prstGeom prst="round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596900" y="4038600"/>
            <a:ext cx="2362200" cy="381000"/>
          </a:xfrm>
          <a:prstGeom prst="round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686300" y="2082800"/>
            <a:ext cx="685800" cy="381000"/>
          </a:xfrm>
          <a:prstGeom prst="ellipse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803900" y="2781300"/>
            <a:ext cx="685800" cy="381000"/>
          </a:xfrm>
          <a:prstGeom prst="ellipse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791200" y="3479800"/>
            <a:ext cx="685800" cy="381000"/>
          </a:xfrm>
          <a:prstGeom prst="ellipse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rot="10800000" flipV="1">
            <a:off x="5177529" y="1733909"/>
            <a:ext cx="455521" cy="38699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6" idx="4"/>
            <a:endCxn id="37" idx="0"/>
          </p:cNvCxnSpPr>
          <p:nvPr/>
        </p:nvCxnSpPr>
        <p:spPr>
          <a:xfrm rot="5400000">
            <a:off x="5981700" y="3314700"/>
            <a:ext cx="317500" cy="127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6200000" flipH="1">
            <a:off x="6026150" y="3968750"/>
            <a:ext cx="381000" cy="889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reeform 60"/>
          <p:cNvSpPr/>
          <p:nvPr/>
        </p:nvSpPr>
        <p:spPr>
          <a:xfrm>
            <a:off x="5253487" y="2389517"/>
            <a:ext cx="845388" cy="414068"/>
          </a:xfrm>
          <a:custGeom>
            <a:avLst/>
            <a:gdLst>
              <a:gd name="connsiteX0" fmla="*/ 0 w 828136"/>
              <a:gd name="connsiteY0" fmla="*/ 0 h 370936"/>
              <a:gd name="connsiteX1" fmla="*/ 207034 w 828136"/>
              <a:gd name="connsiteY1" fmla="*/ 86264 h 370936"/>
              <a:gd name="connsiteX2" fmla="*/ 207034 w 828136"/>
              <a:gd name="connsiteY2" fmla="*/ 86264 h 370936"/>
              <a:gd name="connsiteX3" fmla="*/ 552090 w 828136"/>
              <a:gd name="connsiteY3" fmla="*/ 103517 h 370936"/>
              <a:gd name="connsiteX4" fmla="*/ 828136 w 828136"/>
              <a:gd name="connsiteY4" fmla="*/ 370936 h 37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8136" h="370936">
                <a:moveTo>
                  <a:pt x="0" y="0"/>
                </a:moveTo>
                <a:lnTo>
                  <a:pt x="207034" y="86264"/>
                </a:lnTo>
                <a:lnTo>
                  <a:pt x="207034" y="86264"/>
                </a:lnTo>
                <a:cubicBezTo>
                  <a:pt x="264543" y="89140"/>
                  <a:pt x="448573" y="56072"/>
                  <a:pt x="552090" y="103517"/>
                </a:cubicBezTo>
                <a:cubicBezTo>
                  <a:pt x="655607" y="150962"/>
                  <a:pt x="741871" y="260949"/>
                  <a:pt x="828136" y="370936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arrow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368300" y="2895600"/>
            <a:ext cx="2971800" cy="304800"/>
          </a:xfrm>
          <a:prstGeom prst="round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44"/>
          <p:cNvGrpSpPr/>
          <p:nvPr/>
        </p:nvGrpSpPr>
        <p:grpSpPr>
          <a:xfrm>
            <a:off x="152400" y="5549900"/>
            <a:ext cx="3886200" cy="622300"/>
            <a:chOff x="152400" y="5549900"/>
            <a:chExt cx="3886200" cy="1155700"/>
          </a:xfrm>
        </p:grpSpPr>
        <p:sp>
          <p:nvSpPr>
            <p:cNvPr id="46" name="Rounded Rectangle 45"/>
            <p:cNvSpPr/>
            <p:nvPr/>
          </p:nvSpPr>
          <p:spPr>
            <a:xfrm>
              <a:off x="152400" y="5549900"/>
              <a:ext cx="3886200" cy="11557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57200" y="5802869"/>
              <a:ext cx="2969083" cy="685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avoid(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  <a:sym typeface="Symbol"/>
                </a:rPr>
                <a:t></a:t>
              </a:r>
              <a:r>
                <a:rPr lang="en-US" baseline="-25000" dirty="0" smtClean="0">
                  <a:latin typeface="Courier New" pitchFamily="49" charset="0"/>
                  <a:cs typeface="Courier New" pitchFamily="49" charset="0"/>
                  <a:sym typeface="Symbol"/>
                </a:rPr>
                <a:t>2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  <a:sym typeface="Symbol"/>
                </a:rPr>
                <a:t>) =[x+=</a:t>
              </a:r>
              <a:r>
                <a:rPr lang="en-US" dirty="0" err="1" smtClean="0">
                  <a:latin typeface="Courier New" pitchFamily="49" charset="0"/>
                  <a:cs typeface="Courier New" pitchFamily="49" charset="0"/>
                  <a:sym typeface="Symbol"/>
                </a:rPr>
                <a:t>z,x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  <a:sym typeface="Symbol"/>
                </a:rPr>
                <a:t>+=z] </a:t>
              </a:r>
              <a:endParaRPr lang="en-US" dirty="0"/>
            </a:p>
          </p:txBody>
        </p:sp>
      </p:grpSp>
      <p:grpSp>
        <p:nvGrpSpPr>
          <p:cNvPr id="4" name="Group 48"/>
          <p:cNvGrpSpPr/>
          <p:nvPr/>
        </p:nvGrpSpPr>
        <p:grpSpPr>
          <a:xfrm>
            <a:off x="152400" y="6190471"/>
            <a:ext cx="3886200" cy="624385"/>
            <a:chOff x="152400" y="6172200"/>
            <a:chExt cx="3886200" cy="624385"/>
          </a:xfrm>
        </p:grpSpPr>
        <p:sp>
          <p:nvSpPr>
            <p:cNvPr id="51" name="Rounded Rectangle 50"/>
            <p:cNvSpPr/>
            <p:nvPr/>
          </p:nvSpPr>
          <p:spPr>
            <a:xfrm>
              <a:off x="152400" y="6172200"/>
              <a:ext cx="3886200" cy="624385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914400" y="6324600"/>
              <a:ext cx="21162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  <a:sym typeface="Symbol"/>
                </a:rPr>
                <a:t> = [z++,z++] </a:t>
              </a:r>
              <a:endParaRPr lang="en-US" dirty="0" smtClean="0"/>
            </a:p>
          </p:txBody>
        </p:sp>
      </p:grpSp>
      <p:grpSp>
        <p:nvGrpSpPr>
          <p:cNvPr id="6" name="Group 54"/>
          <p:cNvGrpSpPr/>
          <p:nvPr/>
        </p:nvGrpSpPr>
        <p:grpSpPr>
          <a:xfrm>
            <a:off x="152400" y="6204119"/>
            <a:ext cx="3886200" cy="624385"/>
            <a:chOff x="152400" y="7071815"/>
            <a:chExt cx="3886200" cy="624385"/>
          </a:xfrm>
        </p:grpSpPr>
        <p:sp>
          <p:nvSpPr>
            <p:cNvPr id="53" name="Rounded Rectangle 52"/>
            <p:cNvSpPr/>
            <p:nvPr/>
          </p:nvSpPr>
          <p:spPr>
            <a:xfrm>
              <a:off x="152400" y="7071815"/>
              <a:ext cx="3886200" cy="624385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28600" y="7224215"/>
              <a:ext cx="37721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  <a:sym typeface="Symbol"/>
                </a:rPr>
                <a:t> = [z++,z++][x+=</a:t>
              </a:r>
              <a:r>
                <a:rPr lang="en-US" dirty="0" err="1" smtClean="0">
                  <a:latin typeface="Courier New" pitchFamily="49" charset="0"/>
                  <a:cs typeface="Courier New" pitchFamily="49" charset="0"/>
                  <a:sym typeface="Symbol"/>
                </a:rPr>
                <a:t>z,x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  <a:sym typeface="Symbol"/>
                </a:rPr>
                <a:t>+=z] </a:t>
              </a:r>
              <a:endParaRPr lang="en-US" dirty="0"/>
            </a:p>
          </p:txBody>
        </p:sp>
      </p:grpSp>
      <p:sp>
        <p:nvSpPr>
          <p:cNvPr id="44" name="Content Placeholder 2"/>
          <p:cNvSpPr txBox="1">
            <a:spLocks/>
          </p:cNvSpPr>
          <p:nvPr/>
        </p:nvSpPr>
        <p:spPr>
          <a:xfrm>
            <a:off x="-165100" y="1752600"/>
            <a:ext cx="7086600" cy="434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ts val="16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  = true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411480" marR="0" lvl="0" indent="-342900" algn="l" defTabSz="914400" rtl="0" eaLnBrk="1" fontAlgn="auto" latinLnBrk="0" hangingPunct="1">
              <a:lnSpc>
                <a:spcPts val="16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while(true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) {</a:t>
            </a:r>
          </a:p>
          <a:p>
            <a:pPr marL="411480" marR="0" lvl="0" indent="-342900" algn="l" defTabSz="914400" rtl="0" eaLnBrk="1" fontAlgn="auto" latinLnBrk="0" hangingPunct="1">
              <a:lnSpc>
                <a:spcPts val="16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	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BadTraces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={|(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Math B"/>
              </a:rPr>
              <a:t>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P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Math B"/>
              </a:rPr>
              <a:t></a:t>
            </a:r>
            <a:r>
              <a:rPr kumimoji="0" lang="en-US" sz="16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Math A"/>
              </a:rPr>
              <a:t>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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Math B"/>
              </a:rPr>
              <a:t>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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Math B"/>
              </a:rPr>
              <a:t>) and</a:t>
            </a:r>
          </a:p>
          <a:p>
            <a:pPr marL="411480" marR="0" lvl="0" indent="-342900" algn="l" defTabSz="914400" rtl="0" eaLnBrk="1" fontAlgn="auto" latinLnBrk="0" hangingPunct="1">
              <a:lnSpc>
                <a:spcPts val="16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Math B"/>
              </a:rPr>
              <a:t>		       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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Math C"/>
              </a:rPr>
              <a:t></a:t>
            </a:r>
            <a:r>
              <a:rPr kumimoji="0" lang="en-US" sz="16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Math A"/>
              </a:rPr>
              <a:t>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S }</a:t>
            </a:r>
          </a:p>
          <a:p>
            <a:pPr marL="411480" marR="0" lvl="0" indent="-342900" algn="l" defTabSz="914400" rtl="0" eaLnBrk="1" fontAlgn="auto" latinLnBrk="0" hangingPunct="1">
              <a:lnSpc>
                <a:spcPts val="16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   if (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BadTraces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 is empty) </a:t>
            </a:r>
          </a:p>
          <a:p>
            <a:pPr marL="411480" marR="0" lvl="0" indent="-342900" algn="l" defTabSz="914400" rtl="0" eaLnBrk="1" fontAlgn="auto" latinLnBrk="0" hangingPunct="1">
              <a:lnSpc>
                <a:spcPts val="16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Symbol"/>
              </a:rPr>
              <a:t>		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return implement(P,)</a:t>
            </a:r>
          </a:p>
          <a:p>
            <a:pPr marL="411480" marR="0" lvl="0" indent="-342900" algn="l" defTabSz="914400" rtl="0" eaLnBrk="1" fontAlgn="auto" latinLnBrk="0" hangingPunct="1">
              <a:lnSpc>
                <a:spcPts val="16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select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 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BadTraces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  <a:sym typeface="Symbol"/>
            </a:endParaRPr>
          </a:p>
          <a:p>
            <a:pPr marL="411480" marR="0" lvl="0" indent="-342900" algn="l" defTabSz="914400" rtl="0" eaLnBrk="1" fontAlgn="auto" latinLnBrk="0" hangingPunct="1">
              <a:lnSpc>
                <a:spcPts val="16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   if (?) { </a:t>
            </a:r>
          </a:p>
          <a:p>
            <a:pPr marL="411480" marR="0" lvl="0" indent="-342900" algn="l" defTabSz="914400" rtl="0" eaLnBrk="1" fontAlgn="auto" latinLnBrk="0" hangingPunct="1">
              <a:lnSpc>
                <a:spcPts val="16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      =   avoid() </a:t>
            </a:r>
          </a:p>
          <a:p>
            <a:pPr marL="411480" marR="0" lvl="0" indent="-342900" algn="l" defTabSz="914400" rtl="0" eaLnBrk="1" fontAlgn="auto" latinLnBrk="0" hangingPunct="1">
              <a:lnSpc>
                <a:spcPts val="16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   } else {</a:t>
            </a:r>
          </a:p>
          <a:p>
            <a:pPr marL="411480" marR="0" lvl="0" indent="-342900" algn="l" defTabSz="914400" rtl="0" eaLnBrk="1" fontAlgn="auto" latinLnBrk="0" hangingPunct="1">
              <a:lnSpc>
                <a:spcPts val="16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    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Math A"/>
              </a:rPr>
              <a:t>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 = refine(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Math A"/>
              </a:rPr>
              <a:t>,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 )</a:t>
            </a:r>
          </a:p>
          <a:p>
            <a:pPr marL="411480" marR="0" lvl="0" indent="-342900" algn="l" defTabSz="914400" rtl="0" eaLnBrk="1" fontAlgn="auto" latinLnBrk="0" hangingPunct="1">
              <a:lnSpc>
                <a:spcPts val="16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   }</a:t>
            </a:r>
          </a:p>
          <a:p>
            <a:pPr marL="411480" marR="0" lvl="0" indent="-342900" algn="l" defTabSz="914400" rtl="0" eaLnBrk="1" fontAlgn="auto" latinLnBrk="0" hangingPunct="1">
              <a:lnSpc>
                <a:spcPts val="16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 }</a:t>
            </a:r>
          </a:p>
          <a:p>
            <a:pPr marL="411480" marR="0" lvl="0" indent="-342900" algn="l" defTabSz="914400" rtl="0" eaLnBrk="1" fontAlgn="auto" latinLnBrk="0" hangingPunct="1">
              <a:lnSpc>
                <a:spcPts val="16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40" name="Oval 39"/>
          <p:cNvSpPr/>
          <p:nvPr/>
        </p:nvSpPr>
        <p:spPr>
          <a:xfrm>
            <a:off x="5486400" y="2082800"/>
            <a:ext cx="685800" cy="381000"/>
          </a:xfrm>
          <a:prstGeom prst="ellipse">
            <a:avLst/>
          </a:prstGeom>
          <a:solidFill>
            <a:srgbClr val="7030A0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391400" y="2781300"/>
            <a:ext cx="685800" cy="381000"/>
          </a:xfrm>
          <a:prstGeom prst="ellipse">
            <a:avLst/>
          </a:prstGeom>
          <a:solidFill>
            <a:srgbClr val="7030A0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404100" y="3467100"/>
            <a:ext cx="685800" cy="381000"/>
          </a:xfrm>
          <a:prstGeom prst="ellipse">
            <a:avLst/>
          </a:prstGeom>
          <a:solidFill>
            <a:srgbClr val="7030A0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769100" y="4178300"/>
            <a:ext cx="685800" cy="381000"/>
          </a:xfrm>
          <a:prstGeom prst="ellipse">
            <a:avLst/>
          </a:prstGeom>
          <a:solidFill>
            <a:srgbClr val="7030A0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 rot="5400000">
            <a:off x="5638058" y="1931389"/>
            <a:ext cx="343458" cy="4464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5" idx="4"/>
            <a:endCxn id="49" idx="0"/>
          </p:cNvCxnSpPr>
          <p:nvPr/>
        </p:nvCxnSpPr>
        <p:spPr>
          <a:xfrm rot="16200000" flipH="1">
            <a:off x="7588250" y="3308350"/>
            <a:ext cx="304800" cy="1270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>
            <a:off x="6540499" y="4572003"/>
            <a:ext cx="368302" cy="368299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reeform 58"/>
          <p:cNvSpPr/>
          <p:nvPr/>
        </p:nvSpPr>
        <p:spPr>
          <a:xfrm>
            <a:off x="6135907" y="2336800"/>
            <a:ext cx="1397082" cy="496811"/>
          </a:xfrm>
          <a:custGeom>
            <a:avLst/>
            <a:gdLst>
              <a:gd name="connsiteX0" fmla="*/ 23593 w 1397082"/>
              <a:gd name="connsiteY0" fmla="*/ 0 h 496811"/>
              <a:gd name="connsiteX1" fmla="*/ 10893 w 1397082"/>
              <a:gd name="connsiteY1" fmla="*/ 38100 h 496811"/>
              <a:gd name="connsiteX2" fmla="*/ 112493 w 1397082"/>
              <a:gd name="connsiteY2" fmla="*/ 63500 h 496811"/>
              <a:gd name="connsiteX3" fmla="*/ 188693 w 1397082"/>
              <a:gd name="connsiteY3" fmla="*/ 88900 h 496811"/>
              <a:gd name="connsiteX4" fmla="*/ 264893 w 1397082"/>
              <a:gd name="connsiteY4" fmla="*/ 101600 h 496811"/>
              <a:gd name="connsiteX5" fmla="*/ 328393 w 1397082"/>
              <a:gd name="connsiteY5" fmla="*/ 114300 h 496811"/>
              <a:gd name="connsiteX6" fmla="*/ 417293 w 1397082"/>
              <a:gd name="connsiteY6" fmla="*/ 127000 h 496811"/>
              <a:gd name="connsiteX7" fmla="*/ 696693 w 1397082"/>
              <a:gd name="connsiteY7" fmla="*/ 152400 h 496811"/>
              <a:gd name="connsiteX8" fmla="*/ 810993 w 1397082"/>
              <a:gd name="connsiteY8" fmla="*/ 177800 h 496811"/>
              <a:gd name="connsiteX9" fmla="*/ 887193 w 1397082"/>
              <a:gd name="connsiteY9" fmla="*/ 203200 h 496811"/>
              <a:gd name="connsiteX10" fmla="*/ 925293 w 1397082"/>
              <a:gd name="connsiteY10" fmla="*/ 215900 h 496811"/>
              <a:gd name="connsiteX11" fmla="*/ 963393 w 1397082"/>
              <a:gd name="connsiteY11" fmla="*/ 228600 h 496811"/>
              <a:gd name="connsiteX12" fmla="*/ 1039593 w 1397082"/>
              <a:gd name="connsiteY12" fmla="*/ 279400 h 496811"/>
              <a:gd name="connsiteX13" fmla="*/ 1077693 w 1397082"/>
              <a:gd name="connsiteY13" fmla="*/ 292100 h 496811"/>
              <a:gd name="connsiteX14" fmla="*/ 1115793 w 1397082"/>
              <a:gd name="connsiteY14" fmla="*/ 317500 h 496811"/>
              <a:gd name="connsiteX15" fmla="*/ 1153893 w 1397082"/>
              <a:gd name="connsiteY15" fmla="*/ 330200 h 496811"/>
              <a:gd name="connsiteX16" fmla="*/ 1191993 w 1397082"/>
              <a:gd name="connsiteY16" fmla="*/ 355600 h 496811"/>
              <a:gd name="connsiteX17" fmla="*/ 1306293 w 1397082"/>
              <a:gd name="connsiteY17" fmla="*/ 406400 h 496811"/>
              <a:gd name="connsiteX18" fmla="*/ 1331693 w 1397082"/>
              <a:gd name="connsiteY18" fmla="*/ 444500 h 496811"/>
              <a:gd name="connsiteX19" fmla="*/ 1357093 w 1397082"/>
              <a:gd name="connsiteY19" fmla="*/ 431800 h 49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97082" h="496811">
                <a:moveTo>
                  <a:pt x="23593" y="0"/>
                </a:moveTo>
                <a:cubicBezTo>
                  <a:pt x="19360" y="12700"/>
                  <a:pt x="0" y="30319"/>
                  <a:pt x="10893" y="38100"/>
                </a:cubicBezTo>
                <a:cubicBezTo>
                  <a:pt x="39300" y="58390"/>
                  <a:pt x="79375" y="52461"/>
                  <a:pt x="112493" y="63500"/>
                </a:cubicBezTo>
                <a:cubicBezTo>
                  <a:pt x="137893" y="71967"/>
                  <a:pt x="162283" y="84498"/>
                  <a:pt x="188693" y="88900"/>
                </a:cubicBezTo>
                <a:lnTo>
                  <a:pt x="264893" y="101600"/>
                </a:lnTo>
                <a:cubicBezTo>
                  <a:pt x="286131" y="105461"/>
                  <a:pt x="307101" y="110751"/>
                  <a:pt x="328393" y="114300"/>
                </a:cubicBezTo>
                <a:cubicBezTo>
                  <a:pt x="357920" y="119221"/>
                  <a:pt x="387523" y="123866"/>
                  <a:pt x="417293" y="127000"/>
                </a:cubicBezTo>
                <a:cubicBezTo>
                  <a:pt x="511404" y="136906"/>
                  <a:pt x="603003" y="139908"/>
                  <a:pt x="696693" y="152400"/>
                </a:cubicBezTo>
                <a:cubicBezTo>
                  <a:pt x="718446" y="155300"/>
                  <a:pt x="786849" y="170557"/>
                  <a:pt x="810993" y="177800"/>
                </a:cubicBezTo>
                <a:cubicBezTo>
                  <a:pt x="836638" y="185493"/>
                  <a:pt x="861793" y="194733"/>
                  <a:pt x="887193" y="203200"/>
                </a:cubicBezTo>
                <a:lnTo>
                  <a:pt x="925293" y="215900"/>
                </a:lnTo>
                <a:cubicBezTo>
                  <a:pt x="937993" y="220133"/>
                  <a:pt x="952254" y="221174"/>
                  <a:pt x="963393" y="228600"/>
                </a:cubicBezTo>
                <a:cubicBezTo>
                  <a:pt x="988793" y="245533"/>
                  <a:pt x="1010633" y="269747"/>
                  <a:pt x="1039593" y="279400"/>
                </a:cubicBezTo>
                <a:cubicBezTo>
                  <a:pt x="1052293" y="283633"/>
                  <a:pt x="1065719" y="286113"/>
                  <a:pt x="1077693" y="292100"/>
                </a:cubicBezTo>
                <a:cubicBezTo>
                  <a:pt x="1091345" y="298926"/>
                  <a:pt x="1102141" y="310674"/>
                  <a:pt x="1115793" y="317500"/>
                </a:cubicBezTo>
                <a:cubicBezTo>
                  <a:pt x="1127767" y="323487"/>
                  <a:pt x="1141919" y="324213"/>
                  <a:pt x="1153893" y="330200"/>
                </a:cubicBezTo>
                <a:cubicBezTo>
                  <a:pt x="1167545" y="337026"/>
                  <a:pt x="1178045" y="349401"/>
                  <a:pt x="1191993" y="355600"/>
                </a:cubicBezTo>
                <a:cubicBezTo>
                  <a:pt x="1328013" y="416053"/>
                  <a:pt x="1220068" y="348917"/>
                  <a:pt x="1306293" y="406400"/>
                </a:cubicBezTo>
                <a:cubicBezTo>
                  <a:pt x="1314760" y="419100"/>
                  <a:pt x="1319774" y="434965"/>
                  <a:pt x="1331693" y="444500"/>
                </a:cubicBezTo>
                <a:cubicBezTo>
                  <a:pt x="1397082" y="496811"/>
                  <a:pt x="1362833" y="443281"/>
                  <a:pt x="1357093" y="431800"/>
                </a:cubicBezTo>
              </a:path>
            </a:pathLst>
          </a:cu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/>
          <p:cNvCxnSpPr/>
          <p:nvPr/>
        </p:nvCxnSpPr>
        <p:spPr>
          <a:xfrm rot="5400000">
            <a:off x="7232652" y="3829053"/>
            <a:ext cx="393698" cy="355599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8204200" y="3479800"/>
            <a:ext cx="685800" cy="381000"/>
          </a:xfrm>
          <a:prstGeom prst="ellipse">
            <a:avLst/>
          </a:prstGeom>
          <a:solidFill>
            <a:srgbClr val="7030A0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7569200" y="4178300"/>
            <a:ext cx="685800" cy="381000"/>
          </a:xfrm>
          <a:prstGeom prst="ellipse">
            <a:avLst/>
          </a:prstGeom>
          <a:solidFill>
            <a:srgbClr val="7030A0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769100" y="4889500"/>
            <a:ext cx="685800" cy="381000"/>
          </a:xfrm>
          <a:prstGeom prst="ellipse">
            <a:avLst/>
          </a:prstGeom>
          <a:solidFill>
            <a:srgbClr val="7030A0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7202377" y="2337572"/>
            <a:ext cx="458605" cy="430159"/>
          </a:xfrm>
          <a:custGeom>
            <a:avLst/>
            <a:gdLst>
              <a:gd name="connsiteX0" fmla="*/ 43667 w 458605"/>
              <a:gd name="connsiteY0" fmla="*/ 36794 h 430159"/>
              <a:gd name="connsiteX1" fmla="*/ 112823 w 458605"/>
              <a:gd name="connsiteY1" fmla="*/ 75215 h 430159"/>
              <a:gd name="connsiteX2" fmla="*/ 158927 w 458605"/>
              <a:gd name="connsiteY2" fmla="*/ 105951 h 430159"/>
              <a:gd name="connsiteX3" fmla="*/ 181979 w 458605"/>
              <a:gd name="connsiteY3" fmla="*/ 121319 h 430159"/>
              <a:gd name="connsiteX4" fmla="*/ 205031 w 458605"/>
              <a:gd name="connsiteY4" fmla="*/ 136687 h 430159"/>
              <a:gd name="connsiteX5" fmla="*/ 243452 w 458605"/>
              <a:gd name="connsiteY5" fmla="*/ 167423 h 430159"/>
              <a:gd name="connsiteX6" fmla="*/ 258820 w 458605"/>
              <a:gd name="connsiteY6" fmla="*/ 190475 h 430159"/>
              <a:gd name="connsiteX7" fmla="*/ 304924 w 458605"/>
              <a:gd name="connsiteY7" fmla="*/ 221211 h 430159"/>
              <a:gd name="connsiteX8" fmla="*/ 351028 w 458605"/>
              <a:gd name="connsiteY8" fmla="*/ 259631 h 430159"/>
              <a:gd name="connsiteX9" fmla="*/ 366396 w 458605"/>
              <a:gd name="connsiteY9" fmla="*/ 282683 h 430159"/>
              <a:gd name="connsiteX10" fmla="*/ 412500 w 458605"/>
              <a:gd name="connsiteY10" fmla="*/ 344156 h 430159"/>
              <a:gd name="connsiteX11" fmla="*/ 435552 w 458605"/>
              <a:gd name="connsiteY11" fmla="*/ 390260 h 430159"/>
              <a:gd name="connsiteX12" fmla="*/ 458605 w 458605"/>
              <a:gd name="connsiteY12" fmla="*/ 428680 h 430159"/>
              <a:gd name="connsiteX13" fmla="*/ 450920 w 458605"/>
              <a:gd name="connsiteY13" fmla="*/ 413312 h 430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8605" h="430159">
                <a:moveTo>
                  <a:pt x="43667" y="36794"/>
                </a:moveTo>
                <a:cubicBezTo>
                  <a:pt x="116014" y="109141"/>
                  <a:pt x="0" y="0"/>
                  <a:pt x="112823" y="75215"/>
                </a:cubicBezTo>
                <a:lnTo>
                  <a:pt x="158927" y="105951"/>
                </a:lnTo>
                <a:lnTo>
                  <a:pt x="181979" y="121319"/>
                </a:lnTo>
                <a:lnTo>
                  <a:pt x="205031" y="136687"/>
                </a:lnTo>
                <a:cubicBezTo>
                  <a:pt x="249073" y="202749"/>
                  <a:pt x="190429" y="125006"/>
                  <a:pt x="243452" y="167423"/>
                </a:cubicBezTo>
                <a:cubicBezTo>
                  <a:pt x="250663" y="173192"/>
                  <a:pt x="251870" y="184394"/>
                  <a:pt x="258820" y="190475"/>
                </a:cubicBezTo>
                <a:cubicBezTo>
                  <a:pt x="272720" y="202638"/>
                  <a:pt x="291864" y="208151"/>
                  <a:pt x="304924" y="221211"/>
                </a:cubicBezTo>
                <a:cubicBezTo>
                  <a:pt x="334506" y="250793"/>
                  <a:pt x="318934" y="238235"/>
                  <a:pt x="351028" y="259631"/>
                </a:cubicBezTo>
                <a:cubicBezTo>
                  <a:pt x="356151" y="267315"/>
                  <a:pt x="360627" y="275472"/>
                  <a:pt x="366396" y="282683"/>
                </a:cubicBezTo>
                <a:cubicBezTo>
                  <a:pt x="387199" y="308688"/>
                  <a:pt x="397183" y="298206"/>
                  <a:pt x="412500" y="344156"/>
                </a:cubicBezTo>
                <a:cubicBezTo>
                  <a:pt x="431814" y="402098"/>
                  <a:pt x="405761" y="330677"/>
                  <a:pt x="435552" y="390260"/>
                </a:cubicBezTo>
                <a:cubicBezTo>
                  <a:pt x="455501" y="430159"/>
                  <a:pt x="428587" y="398664"/>
                  <a:pt x="458605" y="428680"/>
                </a:cubicBezTo>
                <a:lnTo>
                  <a:pt x="450920" y="413312"/>
                </a:lnTo>
              </a:path>
            </a:pathLst>
          </a:cu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8037499" y="3073613"/>
            <a:ext cx="421468" cy="375364"/>
          </a:xfrm>
          <a:custGeom>
            <a:avLst/>
            <a:gdLst>
              <a:gd name="connsiteX0" fmla="*/ 0 w 421468"/>
              <a:gd name="connsiteY0" fmla="*/ 0 h 375364"/>
              <a:gd name="connsiteX1" fmla="*/ 23052 w 421468"/>
              <a:gd name="connsiteY1" fmla="*/ 23053 h 375364"/>
              <a:gd name="connsiteX2" fmla="*/ 92209 w 421468"/>
              <a:gd name="connsiteY2" fmla="*/ 46105 h 375364"/>
              <a:gd name="connsiteX3" fmla="*/ 115261 w 421468"/>
              <a:gd name="connsiteY3" fmla="*/ 53789 h 375364"/>
              <a:gd name="connsiteX4" fmla="*/ 161365 w 421468"/>
              <a:gd name="connsiteY4" fmla="*/ 76841 h 375364"/>
              <a:gd name="connsiteX5" fmla="*/ 184417 w 421468"/>
              <a:gd name="connsiteY5" fmla="*/ 92209 h 375364"/>
              <a:gd name="connsiteX6" fmla="*/ 199785 w 421468"/>
              <a:gd name="connsiteY6" fmla="*/ 115261 h 375364"/>
              <a:gd name="connsiteX7" fmla="*/ 245889 w 421468"/>
              <a:gd name="connsiteY7" fmla="*/ 145997 h 375364"/>
              <a:gd name="connsiteX8" fmla="*/ 268941 w 421468"/>
              <a:gd name="connsiteY8" fmla="*/ 161365 h 375364"/>
              <a:gd name="connsiteX9" fmla="*/ 330414 w 421468"/>
              <a:gd name="connsiteY9" fmla="*/ 215153 h 375364"/>
              <a:gd name="connsiteX10" fmla="*/ 345782 w 421468"/>
              <a:gd name="connsiteY10" fmla="*/ 238205 h 375364"/>
              <a:gd name="connsiteX11" fmla="*/ 361150 w 421468"/>
              <a:gd name="connsiteY11" fmla="*/ 253574 h 375364"/>
              <a:gd name="connsiteX12" fmla="*/ 376518 w 421468"/>
              <a:gd name="connsiteY12" fmla="*/ 299678 h 375364"/>
              <a:gd name="connsiteX13" fmla="*/ 391886 w 421468"/>
              <a:gd name="connsiteY13" fmla="*/ 322730 h 375364"/>
              <a:gd name="connsiteX14" fmla="*/ 399570 w 421468"/>
              <a:gd name="connsiteY14" fmla="*/ 345782 h 375364"/>
              <a:gd name="connsiteX15" fmla="*/ 414938 w 421468"/>
              <a:gd name="connsiteY15" fmla="*/ 368834 h 375364"/>
              <a:gd name="connsiteX16" fmla="*/ 399570 w 421468"/>
              <a:gd name="connsiteY16" fmla="*/ 353466 h 37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1468" h="375364">
                <a:moveTo>
                  <a:pt x="0" y="0"/>
                </a:moveTo>
                <a:cubicBezTo>
                  <a:pt x="7684" y="7684"/>
                  <a:pt x="13553" y="17775"/>
                  <a:pt x="23052" y="23053"/>
                </a:cubicBezTo>
                <a:cubicBezTo>
                  <a:pt x="23056" y="23055"/>
                  <a:pt x="80681" y="42262"/>
                  <a:pt x="92209" y="46105"/>
                </a:cubicBezTo>
                <a:cubicBezTo>
                  <a:pt x="99893" y="48666"/>
                  <a:pt x="108522" y="49296"/>
                  <a:pt x="115261" y="53789"/>
                </a:cubicBezTo>
                <a:cubicBezTo>
                  <a:pt x="181325" y="97832"/>
                  <a:pt x="97739" y="45028"/>
                  <a:pt x="161365" y="76841"/>
                </a:cubicBezTo>
                <a:cubicBezTo>
                  <a:pt x="169625" y="80971"/>
                  <a:pt x="176733" y="87086"/>
                  <a:pt x="184417" y="92209"/>
                </a:cubicBezTo>
                <a:cubicBezTo>
                  <a:pt x="189540" y="99893"/>
                  <a:pt x="192835" y="109180"/>
                  <a:pt x="199785" y="115261"/>
                </a:cubicBezTo>
                <a:cubicBezTo>
                  <a:pt x="213685" y="127424"/>
                  <a:pt x="230521" y="135752"/>
                  <a:pt x="245889" y="145997"/>
                </a:cubicBezTo>
                <a:cubicBezTo>
                  <a:pt x="253573" y="151120"/>
                  <a:pt x="262411" y="154835"/>
                  <a:pt x="268941" y="161365"/>
                </a:cubicBezTo>
                <a:cubicBezTo>
                  <a:pt x="313892" y="206315"/>
                  <a:pt x="292292" y="189738"/>
                  <a:pt x="330414" y="215153"/>
                </a:cubicBezTo>
                <a:cubicBezTo>
                  <a:pt x="335537" y="222837"/>
                  <a:pt x="340013" y="230994"/>
                  <a:pt x="345782" y="238205"/>
                </a:cubicBezTo>
                <a:cubicBezTo>
                  <a:pt x="350308" y="243862"/>
                  <a:pt x="357910" y="247094"/>
                  <a:pt x="361150" y="253574"/>
                </a:cubicBezTo>
                <a:cubicBezTo>
                  <a:pt x="368394" y="268063"/>
                  <a:pt x="367532" y="286199"/>
                  <a:pt x="376518" y="299678"/>
                </a:cubicBezTo>
                <a:cubicBezTo>
                  <a:pt x="381641" y="307362"/>
                  <a:pt x="387756" y="314470"/>
                  <a:pt x="391886" y="322730"/>
                </a:cubicBezTo>
                <a:cubicBezTo>
                  <a:pt x="395508" y="329975"/>
                  <a:pt x="395948" y="338537"/>
                  <a:pt x="399570" y="345782"/>
                </a:cubicBezTo>
                <a:cubicBezTo>
                  <a:pt x="403700" y="354042"/>
                  <a:pt x="421468" y="375364"/>
                  <a:pt x="414938" y="368834"/>
                </a:cubicBezTo>
                <a:lnTo>
                  <a:pt x="399570" y="353466"/>
                </a:lnTo>
              </a:path>
            </a:pathLst>
          </a:cu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 rot="5400000">
            <a:off x="8037501" y="3842015"/>
            <a:ext cx="376517" cy="330416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10800000" flipV="1">
            <a:off x="7307516" y="4533582"/>
            <a:ext cx="437990" cy="407251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10800000" flipV="1">
            <a:off x="6484684" y="5250116"/>
            <a:ext cx="437990" cy="407251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4178300" y="2781300"/>
            <a:ext cx="685800" cy="381000"/>
          </a:xfrm>
          <a:prstGeom prst="ellipse">
            <a:avLst/>
          </a:prstGeom>
          <a:solidFill>
            <a:srgbClr val="7030A0">
              <a:alpha val="27000"/>
            </a:srgbClr>
          </a:solidFill>
          <a:ln>
            <a:solidFill>
              <a:srgbClr val="FF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4178300" y="3479800"/>
            <a:ext cx="685800" cy="381000"/>
          </a:xfrm>
          <a:prstGeom prst="ellipse">
            <a:avLst/>
          </a:prstGeom>
          <a:solidFill>
            <a:srgbClr val="7030A0">
              <a:alpha val="27000"/>
            </a:srgbClr>
          </a:solidFill>
          <a:ln>
            <a:solidFill>
              <a:srgbClr val="FF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4368800" y="4178300"/>
            <a:ext cx="685800" cy="381000"/>
          </a:xfrm>
          <a:prstGeom prst="ellipse">
            <a:avLst/>
          </a:prstGeom>
          <a:solidFill>
            <a:srgbClr val="7030A0">
              <a:alpha val="27000"/>
            </a:srgbClr>
          </a:solidFill>
          <a:ln>
            <a:solidFill>
              <a:srgbClr val="FF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5178932" y="4876800"/>
            <a:ext cx="685800" cy="381000"/>
          </a:xfrm>
          <a:prstGeom prst="ellipse">
            <a:avLst/>
          </a:prstGeom>
          <a:solidFill>
            <a:srgbClr val="7030A0">
              <a:alpha val="27000"/>
            </a:srgbClr>
          </a:solidFill>
          <a:ln>
            <a:solidFill>
              <a:srgbClr val="FF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4991100" y="2781300"/>
            <a:ext cx="685800" cy="381000"/>
          </a:xfrm>
          <a:prstGeom prst="ellipse">
            <a:avLst/>
          </a:prstGeom>
          <a:solidFill>
            <a:srgbClr val="7030A0">
              <a:alpha val="27000"/>
            </a:srgbClr>
          </a:solidFill>
          <a:ln>
            <a:solidFill>
              <a:srgbClr val="FF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5003800" y="3479800"/>
            <a:ext cx="685800" cy="381000"/>
          </a:xfrm>
          <a:prstGeom prst="ellipse">
            <a:avLst/>
          </a:prstGeom>
          <a:solidFill>
            <a:srgbClr val="7030A0">
              <a:alpha val="27000"/>
            </a:srgbClr>
          </a:solidFill>
          <a:ln>
            <a:solidFill>
              <a:srgbClr val="FF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5171248" y="4191000"/>
            <a:ext cx="685800" cy="381000"/>
          </a:xfrm>
          <a:prstGeom prst="ellipse">
            <a:avLst/>
          </a:prstGeom>
          <a:solidFill>
            <a:srgbClr val="7030A0">
              <a:alpha val="27000"/>
            </a:srgbClr>
          </a:solidFill>
          <a:ln>
            <a:solidFill>
              <a:srgbClr val="FF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/>
          <p:cNvCxnSpPr/>
          <p:nvPr/>
        </p:nvCxnSpPr>
        <p:spPr>
          <a:xfrm rot="5400000">
            <a:off x="5397500" y="2501902"/>
            <a:ext cx="330202" cy="254001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rot="10800000" flipV="1">
            <a:off x="4721413" y="3124201"/>
            <a:ext cx="419101" cy="406402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rot="10800000" flipV="1">
            <a:off x="5549900" y="3124200"/>
            <a:ext cx="431802" cy="38100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5400000">
            <a:off x="5638801" y="3835399"/>
            <a:ext cx="381000" cy="330202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5400000">
            <a:off x="4782922" y="3827099"/>
            <a:ext cx="388062" cy="370221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rot="16200000" flipH="1">
            <a:off x="5226050" y="3994150"/>
            <a:ext cx="317500" cy="7620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4906537" y="4540777"/>
            <a:ext cx="428206" cy="374681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rot="5400000">
            <a:off x="5336974" y="4734810"/>
            <a:ext cx="347922" cy="4459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5704965" y="4527397"/>
            <a:ext cx="446051" cy="401445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5715000" y="5257800"/>
            <a:ext cx="446051" cy="401445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rot="16200000" flipH="1">
            <a:off x="4399320" y="3987676"/>
            <a:ext cx="352382" cy="93672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rot="10800000" flipV="1">
            <a:off x="4772723" y="2404204"/>
            <a:ext cx="802889" cy="441589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rot="16200000" flipH="1">
            <a:off x="4345307" y="3327524"/>
            <a:ext cx="352378" cy="4459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Freeform 118"/>
          <p:cNvSpPr/>
          <p:nvPr/>
        </p:nvSpPr>
        <p:spPr>
          <a:xfrm>
            <a:off x="4591216" y="2417584"/>
            <a:ext cx="235823" cy="364010"/>
          </a:xfrm>
          <a:custGeom>
            <a:avLst/>
            <a:gdLst>
              <a:gd name="connsiteX0" fmla="*/ 235823 w 235823"/>
              <a:gd name="connsiteY0" fmla="*/ 0 h 364010"/>
              <a:gd name="connsiteX1" fmla="*/ 222441 w 235823"/>
              <a:gd name="connsiteY1" fmla="*/ 8921 h 364010"/>
              <a:gd name="connsiteX2" fmla="*/ 209060 w 235823"/>
              <a:gd name="connsiteY2" fmla="*/ 22303 h 364010"/>
              <a:gd name="connsiteX3" fmla="*/ 164455 w 235823"/>
              <a:gd name="connsiteY3" fmla="*/ 49066 h 364010"/>
              <a:gd name="connsiteX4" fmla="*/ 142153 w 235823"/>
              <a:gd name="connsiteY4" fmla="*/ 75829 h 364010"/>
              <a:gd name="connsiteX5" fmla="*/ 128771 w 235823"/>
              <a:gd name="connsiteY5" fmla="*/ 89210 h 364010"/>
              <a:gd name="connsiteX6" fmla="*/ 102008 w 235823"/>
              <a:gd name="connsiteY6" fmla="*/ 129355 h 364010"/>
              <a:gd name="connsiteX7" fmla="*/ 93087 w 235823"/>
              <a:gd name="connsiteY7" fmla="*/ 142736 h 364010"/>
              <a:gd name="connsiteX8" fmla="*/ 84166 w 235823"/>
              <a:gd name="connsiteY8" fmla="*/ 156117 h 364010"/>
              <a:gd name="connsiteX9" fmla="*/ 79706 w 235823"/>
              <a:gd name="connsiteY9" fmla="*/ 169499 h 364010"/>
              <a:gd name="connsiteX10" fmla="*/ 52943 w 235823"/>
              <a:gd name="connsiteY10" fmla="*/ 209643 h 364010"/>
              <a:gd name="connsiteX11" fmla="*/ 44022 w 235823"/>
              <a:gd name="connsiteY11" fmla="*/ 223025 h 364010"/>
              <a:gd name="connsiteX12" fmla="*/ 26180 w 235823"/>
              <a:gd name="connsiteY12" fmla="*/ 276551 h 364010"/>
              <a:gd name="connsiteX13" fmla="*/ 17259 w 235823"/>
              <a:gd name="connsiteY13" fmla="*/ 303314 h 364010"/>
              <a:gd name="connsiteX14" fmla="*/ 12798 w 235823"/>
              <a:gd name="connsiteY14" fmla="*/ 316695 h 364010"/>
              <a:gd name="connsiteX15" fmla="*/ 3877 w 235823"/>
              <a:gd name="connsiteY15" fmla="*/ 352379 h 364010"/>
              <a:gd name="connsiteX16" fmla="*/ 8338 w 235823"/>
              <a:gd name="connsiteY16" fmla="*/ 338997 h 364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5823" h="364010">
                <a:moveTo>
                  <a:pt x="235823" y="0"/>
                </a:moveTo>
                <a:cubicBezTo>
                  <a:pt x="231362" y="2974"/>
                  <a:pt x="226559" y="5489"/>
                  <a:pt x="222441" y="8921"/>
                </a:cubicBezTo>
                <a:cubicBezTo>
                  <a:pt x="217595" y="12959"/>
                  <a:pt x="214193" y="18636"/>
                  <a:pt x="209060" y="22303"/>
                </a:cubicBezTo>
                <a:cubicBezTo>
                  <a:pt x="184419" y="39904"/>
                  <a:pt x="192251" y="21270"/>
                  <a:pt x="164455" y="49066"/>
                </a:cubicBezTo>
                <a:cubicBezTo>
                  <a:pt x="125354" y="88167"/>
                  <a:pt x="173210" y="38561"/>
                  <a:pt x="142153" y="75829"/>
                </a:cubicBezTo>
                <a:cubicBezTo>
                  <a:pt x="138115" y="80675"/>
                  <a:pt x="132644" y="84231"/>
                  <a:pt x="128771" y="89210"/>
                </a:cubicBezTo>
                <a:cubicBezTo>
                  <a:pt x="128763" y="89220"/>
                  <a:pt x="106472" y="122659"/>
                  <a:pt x="102008" y="129355"/>
                </a:cubicBezTo>
                <a:lnTo>
                  <a:pt x="93087" y="142736"/>
                </a:lnTo>
                <a:lnTo>
                  <a:pt x="84166" y="156117"/>
                </a:lnTo>
                <a:cubicBezTo>
                  <a:pt x="82679" y="160578"/>
                  <a:pt x="81989" y="165389"/>
                  <a:pt x="79706" y="169499"/>
                </a:cubicBezTo>
                <a:cubicBezTo>
                  <a:pt x="79700" y="169509"/>
                  <a:pt x="57407" y="202947"/>
                  <a:pt x="52943" y="209643"/>
                </a:cubicBezTo>
                <a:cubicBezTo>
                  <a:pt x="49969" y="214104"/>
                  <a:pt x="45717" y="217939"/>
                  <a:pt x="44022" y="223025"/>
                </a:cubicBezTo>
                <a:lnTo>
                  <a:pt x="26180" y="276551"/>
                </a:lnTo>
                <a:lnTo>
                  <a:pt x="17259" y="303314"/>
                </a:lnTo>
                <a:cubicBezTo>
                  <a:pt x="15772" y="307774"/>
                  <a:pt x="13938" y="312134"/>
                  <a:pt x="12798" y="316695"/>
                </a:cubicBezTo>
                <a:cubicBezTo>
                  <a:pt x="9824" y="328590"/>
                  <a:pt x="0" y="364010"/>
                  <a:pt x="3877" y="352379"/>
                </a:cubicBezTo>
                <a:lnTo>
                  <a:pt x="8338" y="338997"/>
                </a:lnTo>
              </a:path>
            </a:pathLst>
          </a:custGeom>
          <a:ln w="25400">
            <a:solidFill>
              <a:srgbClr val="7030A0"/>
            </a:solidFill>
            <a:tailEnd type="arrow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4781405" y="3098840"/>
            <a:ext cx="517287" cy="358544"/>
          </a:xfrm>
          <a:custGeom>
            <a:avLst/>
            <a:gdLst>
              <a:gd name="connsiteX0" fmla="*/ 0 w 517287"/>
              <a:gd name="connsiteY0" fmla="*/ 348 h 358544"/>
              <a:gd name="connsiteX1" fmla="*/ 55841 w 517287"/>
              <a:gd name="connsiteY1" fmla="*/ 14308 h 358544"/>
              <a:gd name="connsiteX2" fmla="*/ 104702 w 517287"/>
              <a:gd name="connsiteY2" fmla="*/ 28268 h 358544"/>
              <a:gd name="connsiteX3" fmla="*/ 139603 w 517287"/>
              <a:gd name="connsiteY3" fmla="*/ 49209 h 358544"/>
              <a:gd name="connsiteX4" fmla="*/ 160543 w 517287"/>
              <a:gd name="connsiteY4" fmla="*/ 63169 h 358544"/>
              <a:gd name="connsiteX5" fmla="*/ 202424 w 517287"/>
              <a:gd name="connsiteY5" fmla="*/ 77129 h 358544"/>
              <a:gd name="connsiteX6" fmla="*/ 223364 w 517287"/>
              <a:gd name="connsiteY6" fmla="*/ 84110 h 358544"/>
              <a:gd name="connsiteX7" fmla="*/ 244305 w 517287"/>
              <a:gd name="connsiteY7" fmla="*/ 91090 h 358544"/>
              <a:gd name="connsiteX8" fmla="*/ 307126 w 517287"/>
              <a:gd name="connsiteY8" fmla="*/ 119010 h 358544"/>
              <a:gd name="connsiteX9" fmla="*/ 328067 w 517287"/>
              <a:gd name="connsiteY9" fmla="*/ 125991 h 358544"/>
              <a:gd name="connsiteX10" fmla="*/ 362968 w 517287"/>
              <a:gd name="connsiteY10" fmla="*/ 153911 h 358544"/>
              <a:gd name="connsiteX11" fmla="*/ 383908 w 517287"/>
              <a:gd name="connsiteY11" fmla="*/ 167871 h 358544"/>
              <a:gd name="connsiteX12" fmla="*/ 439749 w 517287"/>
              <a:gd name="connsiteY12" fmla="*/ 237673 h 358544"/>
              <a:gd name="connsiteX13" fmla="*/ 453710 w 517287"/>
              <a:gd name="connsiteY13" fmla="*/ 258613 h 358544"/>
              <a:gd name="connsiteX14" fmla="*/ 460690 w 517287"/>
              <a:gd name="connsiteY14" fmla="*/ 279554 h 358544"/>
              <a:gd name="connsiteX15" fmla="*/ 488610 w 517287"/>
              <a:gd name="connsiteY15" fmla="*/ 314455 h 358544"/>
              <a:gd name="connsiteX16" fmla="*/ 495590 w 517287"/>
              <a:gd name="connsiteY16" fmla="*/ 356336 h 35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17287" h="358544">
                <a:moveTo>
                  <a:pt x="0" y="348"/>
                </a:moveTo>
                <a:cubicBezTo>
                  <a:pt x="70951" y="14538"/>
                  <a:pt x="5761" y="0"/>
                  <a:pt x="55841" y="14308"/>
                </a:cubicBezTo>
                <a:cubicBezTo>
                  <a:pt x="117194" y="31837"/>
                  <a:pt x="54492" y="11532"/>
                  <a:pt x="104702" y="28268"/>
                </a:cubicBezTo>
                <a:cubicBezTo>
                  <a:pt x="131968" y="55536"/>
                  <a:pt x="103358" y="31087"/>
                  <a:pt x="139603" y="49209"/>
                </a:cubicBezTo>
                <a:cubicBezTo>
                  <a:pt x="147106" y="52961"/>
                  <a:pt x="152877" y="59762"/>
                  <a:pt x="160543" y="63169"/>
                </a:cubicBezTo>
                <a:cubicBezTo>
                  <a:pt x="173990" y="69145"/>
                  <a:pt x="188464" y="72475"/>
                  <a:pt x="202424" y="77129"/>
                </a:cubicBezTo>
                <a:lnTo>
                  <a:pt x="223364" y="84110"/>
                </a:lnTo>
                <a:lnTo>
                  <a:pt x="244305" y="91090"/>
                </a:lnTo>
                <a:cubicBezTo>
                  <a:pt x="277490" y="113213"/>
                  <a:pt x="257285" y="102396"/>
                  <a:pt x="307126" y="119010"/>
                </a:cubicBezTo>
                <a:cubicBezTo>
                  <a:pt x="314106" y="121337"/>
                  <a:pt x="321945" y="121910"/>
                  <a:pt x="328067" y="125991"/>
                </a:cubicBezTo>
                <a:cubicBezTo>
                  <a:pt x="392517" y="168958"/>
                  <a:pt x="313237" y="114128"/>
                  <a:pt x="362968" y="153911"/>
                </a:cubicBezTo>
                <a:cubicBezTo>
                  <a:pt x="369519" y="159151"/>
                  <a:pt x="377539" y="162412"/>
                  <a:pt x="383908" y="167871"/>
                </a:cubicBezTo>
                <a:cubicBezTo>
                  <a:pt x="414854" y="194396"/>
                  <a:pt x="415796" y="201743"/>
                  <a:pt x="439749" y="237673"/>
                </a:cubicBezTo>
                <a:lnTo>
                  <a:pt x="453710" y="258613"/>
                </a:lnTo>
                <a:cubicBezTo>
                  <a:pt x="456037" y="265593"/>
                  <a:pt x="457400" y="272973"/>
                  <a:pt x="460690" y="279554"/>
                </a:cubicBezTo>
                <a:cubicBezTo>
                  <a:pt x="469494" y="297163"/>
                  <a:pt x="475627" y="301471"/>
                  <a:pt x="488610" y="314455"/>
                </a:cubicBezTo>
                <a:cubicBezTo>
                  <a:pt x="503307" y="358544"/>
                  <a:pt x="517287" y="356336"/>
                  <a:pt x="495590" y="356336"/>
                </a:cubicBezTo>
              </a:path>
            </a:pathLst>
          </a:custGeom>
          <a:ln w="25400">
            <a:solidFill>
              <a:srgbClr val="7030A0"/>
            </a:solidFill>
            <a:tailEnd type="arrow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ular Callout 79"/>
          <p:cNvSpPr/>
          <p:nvPr/>
        </p:nvSpPr>
        <p:spPr>
          <a:xfrm>
            <a:off x="6593883" y="1946275"/>
            <a:ext cx="873717" cy="539750"/>
          </a:xfrm>
          <a:prstGeom prst="wedgeRoundRectCallout">
            <a:avLst>
              <a:gd name="adj1" fmla="val -172764"/>
              <a:gd name="adj2" fmla="val -522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x+=z</a:t>
            </a:r>
            <a:endParaRPr lang="en-US" dirty="0"/>
          </a:p>
        </p:txBody>
      </p:sp>
      <p:sp>
        <p:nvSpPr>
          <p:cNvPr id="84" name="Rounded Rectangular Callout 83"/>
          <p:cNvSpPr/>
          <p:nvPr/>
        </p:nvSpPr>
        <p:spPr>
          <a:xfrm>
            <a:off x="7260669" y="3674196"/>
            <a:ext cx="873717" cy="539750"/>
          </a:xfrm>
          <a:prstGeom prst="wedgeRoundRectCallout">
            <a:avLst>
              <a:gd name="adj1" fmla="val -160461"/>
              <a:gd name="adj2" fmla="val 74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x+=z</a:t>
            </a:r>
            <a:endParaRPr lang="en-US" dirty="0"/>
          </a:p>
        </p:txBody>
      </p:sp>
      <p:sp>
        <p:nvSpPr>
          <p:cNvPr id="86" name="Rounded Rectangle 85"/>
          <p:cNvSpPr/>
          <p:nvPr/>
        </p:nvSpPr>
        <p:spPr>
          <a:xfrm rot="18110718">
            <a:off x="5314508" y="1634648"/>
            <a:ext cx="698500" cy="2093804"/>
          </a:xfrm>
          <a:prstGeom prst="round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T2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z++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z++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5829300" y="4152902"/>
            <a:ext cx="939800" cy="2541030"/>
          </a:xfrm>
          <a:prstGeom prst="round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T3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 y1=f(x)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y2=x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93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  <p:bldP spid="15" grpId="0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61" grpId="0" animBg="1"/>
      <p:bldP spid="61" grpId="1" animBg="1"/>
      <p:bldP spid="66" grpId="0" animBg="1"/>
      <p:bldP spid="40" grpId="0" animBg="1"/>
      <p:bldP spid="45" grpId="0" animBg="1"/>
      <p:bldP spid="49" grpId="0" animBg="1"/>
      <p:bldP spid="55" grpId="0" animBg="1"/>
      <p:bldP spid="59" grpId="0" animBg="1"/>
      <p:bldP spid="62" grpId="0" animBg="1"/>
      <p:bldP spid="63" grpId="0" animBg="1"/>
      <p:bldP spid="64" grpId="0" animBg="1"/>
      <p:bldP spid="65" grpId="0" animBg="1"/>
      <p:bldP spid="67" grpId="0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119" grpId="0" animBg="1"/>
      <p:bldP spid="119" grpId="1" animBg="1"/>
      <p:bldP spid="82" grpId="0" animBg="1"/>
      <p:bldP spid="82" grpId="1" animBg="1"/>
      <p:bldP spid="80" grpId="0" animBg="1"/>
      <p:bldP spid="80" grpId="1" animBg="1"/>
      <p:bldP spid="84" grpId="0" animBg="1"/>
      <p:bldP spid="84" grpId="1" animBg="1"/>
      <p:bldP spid="86" grpId="0" animBg="1"/>
      <p:bldP spid="86" grpId="1" animBg="1"/>
      <p:bldP spid="89" grpId="0" animBg="1"/>
      <p:bldP spid="8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Example: Avoiding Bad Interleavings</a:t>
            </a:r>
            <a:endParaRPr lang="en-US" sz="3200" dirty="0"/>
          </a:p>
        </p:txBody>
      </p:sp>
      <p:sp>
        <p:nvSpPr>
          <p:cNvPr id="45" name="Rounded Rectangle 44"/>
          <p:cNvSpPr/>
          <p:nvPr/>
        </p:nvSpPr>
        <p:spPr>
          <a:xfrm>
            <a:off x="1625600" y="3200400"/>
            <a:ext cx="1879600" cy="304800"/>
          </a:xfrm>
          <a:prstGeom prst="round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3"/>
          <p:cNvSpPr txBox="1">
            <a:spLocks noChangeArrowheads="1"/>
          </p:cNvSpPr>
          <p:nvPr/>
        </p:nvSpPr>
        <p:spPr bwMode="auto">
          <a:xfrm>
            <a:off x="5763631" y="1447800"/>
            <a:ext cx="114005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T1 </a:t>
            </a:r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  1: x += z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  2: x += z</a:t>
            </a:r>
          </a:p>
          <a:p>
            <a:pPr algn="l"/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8" name="TextBox 4"/>
          <p:cNvSpPr txBox="1">
            <a:spLocks noChangeArrowheads="1"/>
          </p:cNvSpPr>
          <p:nvPr/>
        </p:nvSpPr>
        <p:spPr bwMode="auto">
          <a:xfrm>
            <a:off x="5763631" y="3046512"/>
            <a:ext cx="1676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T2 </a:t>
            </a:r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  1: z++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  2: z++</a:t>
            </a:r>
          </a:p>
          <a:p>
            <a:pPr algn="l"/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9" name="TextBox 5"/>
          <p:cNvSpPr txBox="1">
            <a:spLocks noChangeArrowheads="1"/>
          </p:cNvSpPr>
          <p:nvPr/>
        </p:nvSpPr>
        <p:spPr bwMode="auto">
          <a:xfrm>
            <a:off x="5763631" y="4645224"/>
            <a:ext cx="216116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T3 </a:t>
            </a:r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  1: y1 = f(x)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  2: y2 = x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  3: assert(y1 != y2)</a:t>
            </a:r>
          </a:p>
          <a:p>
            <a:pPr algn="l"/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8" name="Left Bracket 57"/>
          <p:cNvSpPr/>
          <p:nvPr/>
        </p:nvSpPr>
        <p:spPr>
          <a:xfrm>
            <a:off x="5791200" y="2057400"/>
            <a:ext cx="381000" cy="685800"/>
          </a:xfrm>
          <a:prstGeom prst="leftBracke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Left Bracket 58"/>
          <p:cNvSpPr/>
          <p:nvPr/>
        </p:nvSpPr>
        <p:spPr>
          <a:xfrm>
            <a:off x="5791200" y="3657600"/>
            <a:ext cx="381000" cy="685800"/>
          </a:xfrm>
          <a:prstGeom prst="leftBracke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52400" y="6204119"/>
            <a:ext cx="3886200" cy="624385"/>
            <a:chOff x="152400" y="7071815"/>
            <a:chExt cx="3886200" cy="624385"/>
          </a:xfrm>
        </p:grpSpPr>
        <p:sp>
          <p:nvSpPr>
            <p:cNvPr id="16" name="Rounded Rectangle 15"/>
            <p:cNvSpPr/>
            <p:nvPr/>
          </p:nvSpPr>
          <p:spPr>
            <a:xfrm>
              <a:off x="152400" y="7071815"/>
              <a:ext cx="3886200" cy="624385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8600" y="7224215"/>
              <a:ext cx="37721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  <a:sym typeface="Symbol"/>
                </a:rPr>
                <a:t> = [z++,z++][x+=</a:t>
              </a:r>
              <a:r>
                <a:rPr lang="en-US" dirty="0" err="1" smtClean="0">
                  <a:latin typeface="Courier New" pitchFamily="49" charset="0"/>
                  <a:cs typeface="Courier New" pitchFamily="49" charset="0"/>
                  <a:sym typeface="Symbol"/>
                </a:rPr>
                <a:t>z,x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  <a:sym typeface="Symbol"/>
                </a:rPr>
                <a:t>+=z] </a:t>
              </a:r>
              <a:endParaRPr lang="en-US" dirty="0"/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-165100" y="1752600"/>
            <a:ext cx="4660900" cy="434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ts val="16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  = true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411480" marR="0" lvl="0" indent="-342900" algn="l" defTabSz="914400" rtl="0" eaLnBrk="1" fontAlgn="auto" latinLnBrk="0" hangingPunct="1">
              <a:lnSpc>
                <a:spcPts val="16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while(true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) {</a:t>
            </a:r>
          </a:p>
          <a:p>
            <a:pPr marL="411480" marR="0" lvl="0" indent="-342900" algn="l" defTabSz="914400" rtl="0" eaLnBrk="1" fontAlgn="auto" latinLnBrk="0" hangingPunct="1">
              <a:lnSpc>
                <a:spcPts val="16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	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BadTraces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={|(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Math B"/>
              </a:rPr>
              <a:t>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P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Math B"/>
              </a:rPr>
              <a:t></a:t>
            </a:r>
            <a:r>
              <a:rPr kumimoji="0" lang="en-US" sz="16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Math A"/>
              </a:rPr>
              <a:t>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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Math B"/>
              </a:rPr>
              <a:t>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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Math B"/>
              </a:rPr>
              <a:t>) and</a:t>
            </a:r>
          </a:p>
          <a:p>
            <a:pPr marL="411480" marR="0" lvl="0" indent="-342900" algn="l" defTabSz="914400" rtl="0" eaLnBrk="1" fontAlgn="auto" latinLnBrk="0" hangingPunct="1">
              <a:lnSpc>
                <a:spcPts val="16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Math B"/>
              </a:rPr>
              <a:t>		       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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Math C"/>
              </a:rPr>
              <a:t></a:t>
            </a:r>
            <a:r>
              <a:rPr kumimoji="0" lang="en-US" sz="16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Math A"/>
              </a:rPr>
              <a:t>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S }</a:t>
            </a:r>
          </a:p>
          <a:p>
            <a:pPr marL="411480" marR="0" lvl="0" indent="-342900" algn="l" defTabSz="914400" rtl="0" eaLnBrk="1" fontAlgn="auto" latinLnBrk="0" hangingPunct="1">
              <a:lnSpc>
                <a:spcPts val="16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   if (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BadTraces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 is empty) </a:t>
            </a:r>
          </a:p>
          <a:p>
            <a:pPr marL="411480" marR="0" lvl="0" indent="-342900" algn="l" defTabSz="914400" rtl="0" eaLnBrk="1" fontAlgn="auto" latinLnBrk="0" hangingPunct="1">
              <a:lnSpc>
                <a:spcPts val="16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Symbol"/>
              </a:rPr>
              <a:t>		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return implement(P,)</a:t>
            </a:r>
          </a:p>
          <a:p>
            <a:pPr marL="411480" marR="0" lvl="0" indent="-342900" algn="l" defTabSz="914400" rtl="0" eaLnBrk="1" fontAlgn="auto" latinLnBrk="0" hangingPunct="1">
              <a:lnSpc>
                <a:spcPts val="16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select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 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BadTraces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  <a:sym typeface="Symbol"/>
            </a:endParaRPr>
          </a:p>
          <a:p>
            <a:pPr marL="411480" marR="0" lvl="0" indent="-342900" algn="l" defTabSz="914400" rtl="0" eaLnBrk="1" fontAlgn="auto" latinLnBrk="0" hangingPunct="1">
              <a:lnSpc>
                <a:spcPts val="16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   if (?) { </a:t>
            </a:r>
          </a:p>
          <a:p>
            <a:pPr marL="411480" marR="0" lvl="0" indent="-342900" algn="l" defTabSz="914400" rtl="0" eaLnBrk="1" fontAlgn="auto" latinLnBrk="0" hangingPunct="1">
              <a:lnSpc>
                <a:spcPts val="16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      =   avoid() </a:t>
            </a:r>
          </a:p>
          <a:p>
            <a:pPr marL="411480" marR="0" lvl="0" indent="-342900" algn="l" defTabSz="914400" rtl="0" eaLnBrk="1" fontAlgn="auto" latinLnBrk="0" hangingPunct="1">
              <a:lnSpc>
                <a:spcPts val="16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   } else {</a:t>
            </a:r>
          </a:p>
          <a:p>
            <a:pPr marL="411480" marR="0" lvl="0" indent="-342900" algn="l" defTabSz="914400" rtl="0" eaLnBrk="1" fontAlgn="auto" latinLnBrk="0" hangingPunct="1">
              <a:lnSpc>
                <a:spcPts val="16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    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Math A"/>
              </a:rPr>
              <a:t>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 = refine(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Math A"/>
              </a:rPr>
              <a:t>,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 )</a:t>
            </a:r>
          </a:p>
          <a:p>
            <a:pPr marL="411480" marR="0" lvl="0" indent="-342900" algn="l" defTabSz="914400" rtl="0" eaLnBrk="1" fontAlgn="auto" latinLnBrk="0" hangingPunct="1">
              <a:lnSpc>
                <a:spcPts val="16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   }</a:t>
            </a:r>
          </a:p>
          <a:p>
            <a:pPr marL="411480" marR="0" lvl="0" indent="-342900" algn="l" defTabSz="914400" rtl="0" eaLnBrk="1" fontAlgn="auto" latinLnBrk="0" hangingPunct="1">
              <a:lnSpc>
                <a:spcPts val="16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 }</a:t>
            </a:r>
          </a:p>
          <a:p>
            <a:pPr marL="411480" marR="0" lvl="0" indent="-342900" algn="l" defTabSz="914400" rtl="0" eaLnBrk="1" fontAlgn="auto" latinLnBrk="0" hangingPunct="1">
              <a:lnSpc>
                <a:spcPts val="16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Symbol"/>
              </a:rPr>
              <a:t>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528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70823" y="2444427"/>
            <a:ext cx="1838654" cy="2002394"/>
            <a:chOff x="936996" y="2362199"/>
            <a:chExt cx="1838654" cy="2002394"/>
          </a:xfrm>
        </p:grpSpPr>
        <p:sp>
          <p:nvSpPr>
            <p:cNvPr id="5" name="Rounded Rectangle 4"/>
            <p:cNvSpPr/>
            <p:nvPr/>
          </p:nvSpPr>
          <p:spPr>
            <a:xfrm>
              <a:off x="1126672" y="2735943"/>
              <a:ext cx="1139372" cy="1429657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 w="127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rot="5400000">
              <a:off x="392439" y="3309758"/>
              <a:ext cx="1655624" cy="0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1220253" y="4120486"/>
              <a:ext cx="1379619" cy="0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6200000" flipH="1">
              <a:off x="727129" y="3406638"/>
              <a:ext cx="1459684" cy="21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969405" y="3411104"/>
              <a:ext cx="1452427" cy="5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1218939" y="3421654"/>
              <a:ext cx="1430655" cy="11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1441646" y="3407727"/>
              <a:ext cx="14596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0800000">
              <a:off x="1220250" y="3886690"/>
              <a:ext cx="12407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>
              <a:off x="1220250" y="3660152"/>
              <a:ext cx="12407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220250" y="3433614"/>
              <a:ext cx="12407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1220250" y="3207075"/>
              <a:ext cx="12407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1220250" y="2980537"/>
              <a:ext cx="12407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086735" y="4108408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0</a:t>
              </a:r>
              <a:endParaRPr lang="en-US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45607" y="4108408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75043" y="4108408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36996" y="3719285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36996" y="3490685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36996" y="3262085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36996" y="3033485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4</a:t>
              </a:r>
              <a:endParaRPr lang="en-US" sz="1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44124" y="2804885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5</a:t>
              </a:r>
              <a:endParaRPr lang="en-US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04479" y="4108408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4</a:t>
              </a:r>
              <a:endParaRPr lang="en-US" sz="1400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2130130" y="2944886"/>
              <a:ext cx="82311" cy="82669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10800000">
              <a:off x="1220250" y="2778340"/>
              <a:ext cx="12407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936996" y="2576285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6</a:t>
              </a:r>
              <a:endParaRPr lang="en-US" sz="1400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1183644" y="2948120"/>
              <a:ext cx="76200" cy="762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0" name="Oval 29"/>
            <p:cNvSpPr/>
            <p:nvPr/>
          </p:nvSpPr>
          <p:spPr>
            <a:xfrm>
              <a:off x="1418499" y="2948120"/>
              <a:ext cx="76200" cy="762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1" name="Oval 30"/>
            <p:cNvSpPr/>
            <p:nvPr/>
          </p:nvSpPr>
          <p:spPr>
            <a:xfrm>
              <a:off x="1656886" y="2948120"/>
              <a:ext cx="76200" cy="762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2" name="Oval 31"/>
            <p:cNvSpPr/>
            <p:nvPr/>
          </p:nvSpPr>
          <p:spPr>
            <a:xfrm>
              <a:off x="1896370" y="2948120"/>
              <a:ext cx="76200" cy="762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3" name="Oval 32"/>
            <p:cNvSpPr/>
            <p:nvPr/>
          </p:nvSpPr>
          <p:spPr>
            <a:xfrm>
              <a:off x="1656889" y="2744927"/>
              <a:ext cx="76200" cy="762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4" name="Oval 33"/>
            <p:cNvSpPr/>
            <p:nvPr/>
          </p:nvSpPr>
          <p:spPr>
            <a:xfrm>
              <a:off x="2135854" y="2744930"/>
              <a:ext cx="76200" cy="762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5" name="Oval 34"/>
            <p:cNvSpPr/>
            <p:nvPr/>
          </p:nvSpPr>
          <p:spPr>
            <a:xfrm>
              <a:off x="1659081" y="3399971"/>
              <a:ext cx="76200" cy="762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6" name="Oval 35"/>
            <p:cNvSpPr/>
            <p:nvPr/>
          </p:nvSpPr>
          <p:spPr>
            <a:xfrm>
              <a:off x="1412346" y="3399974"/>
              <a:ext cx="76200" cy="762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7" name="Oval 36"/>
            <p:cNvSpPr/>
            <p:nvPr/>
          </p:nvSpPr>
          <p:spPr>
            <a:xfrm>
              <a:off x="1905822" y="3392717"/>
              <a:ext cx="76200" cy="76200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454728" y="4082142"/>
              <a:ext cx="32092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y2</a:t>
              </a:r>
              <a:endParaRPr lang="en-US" sz="11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37986" y="2362199"/>
              <a:ext cx="32092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y1</a:t>
              </a:r>
              <a:endParaRPr lang="en-US" sz="1100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1209114" y="4053125"/>
              <a:ext cx="76200" cy="7620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316171" y="4108408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1659087" y="3617687"/>
              <a:ext cx="76200" cy="7620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3" name="Oval 42"/>
            <p:cNvSpPr/>
            <p:nvPr/>
          </p:nvSpPr>
          <p:spPr>
            <a:xfrm>
              <a:off x="1412344" y="3849916"/>
              <a:ext cx="76200" cy="7620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4" name="Oval 43"/>
            <p:cNvSpPr/>
            <p:nvPr/>
          </p:nvSpPr>
          <p:spPr>
            <a:xfrm>
              <a:off x="2145315" y="3182259"/>
              <a:ext cx="76200" cy="7620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0" y="2370073"/>
            <a:ext cx="769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parity</a:t>
            </a:r>
          </a:p>
        </p:txBody>
      </p:sp>
      <p:sp>
        <p:nvSpPr>
          <p:cNvPr id="47" name="Freeform 46"/>
          <p:cNvSpPr/>
          <p:nvPr/>
        </p:nvSpPr>
        <p:spPr>
          <a:xfrm rot="16200000">
            <a:off x="4171036" y="2992077"/>
            <a:ext cx="1666349" cy="1160119"/>
          </a:xfrm>
          <a:custGeom>
            <a:avLst/>
            <a:gdLst>
              <a:gd name="connsiteX0" fmla="*/ 2185147 w 2700618"/>
              <a:gd name="connsiteY0" fmla="*/ 1828800 h 1893794"/>
              <a:gd name="connsiteX1" fmla="*/ 558053 w 2700618"/>
              <a:gd name="connsiteY1" fmla="*/ 1855694 h 1893794"/>
              <a:gd name="connsiteX2" fmla="*/ 625288 w 2700618"/>
              <a:gd name="connsiteY2" fmla="*/ 1600200 h 1893794"/>
              <a:gd name="connsiteX3" fmla="*/ 2212041 w 2700618"/>
              <a:gd name="connsiteY3" fmla="*/ 1613647 h 1893794"/>
              <a:gd name="connsiteX4" fmla="*/ 2359959 w 2700618"/>
              <a:gd name="connsiteY4" fmla="*/ 1344706 h 1893794"/>
              <a:gd name="connsiteX5" fmla="*/ 463924 w 2700618"/>
              <a:gd name="connsiteY5" fmla="*/ 1344706 h 1893794"/>
              <a:gd name="connsiteX6" fmla="*/ 396688 w 2700618"/>
              <a:gd name="connsiteY6" fmla="*/ 1075765 h 1893794"/>
              <a:gd name="connsiteX7" fmla="*/ 2386853 w 2700618"/>
              <a:gd name="connsiteY7" fmla="*/ 1048871 h 1893794"/>
              <a:gd name="connsiteX8" fmla="*/ 2279277 w 2700618"/>
              <a:gd name="connsiteY8" fmla="*/ 806824 h 1893794"/>
              <a:gd name="connsiteX9" fmla="*/ 410135 w 2700618"/>
              <a:gd name="connsiteY9" fmla="*/ 793377 h 1893794"/>
              <a:gd name="connsiteX10" fmla="*/ 383241 w 2700618"/>
              <a:gd name="connsiteY10" fmla="*/ 564777 h 1893794"/>
              <a:gd name="connsiteX11" fmla="*/ 2373406 w 2700618"/>
              <a:gd name="connsiteY11" fmla="*/ 524435 h 1893794"/>
              <a:gd name="connsiteX12" fmla="*/ 2306171 w 2700618"/>
              <a:gd name="connsiteY12" fmla="*/ 282388 h 1893794"/>
              <a:gd name="connsiteX13" fmla="*/ 302559 w 2700618"/>
              <a:gd name="connsiteY13" fmla="*/ 242047 h 1893794"/>
              <a:gd name="connsiteX14" fmla="*/ 490818 w 2700618"/>
              <a:gd name="connsiteY14" fmla="*/ 40341 h 1893794"/>
              <a:gd name="connsiteX15" fmla="*/ 2373406 w 2700618"/>
              <a:gd name="connsiteY15" fmla="*/ 0 h 1893794"/>
              <a:gd name="connsiteX16" fmla="*/ 2373406 w 2700618"/>
              <a:gd name="connsiteY16" fmla="*/ 0 h 1893794"/>
              <a:gd name="connsiteX0" fmla="*/ 2185147 w 2700618"/>
              <a:gd name="connsiteY0" fmla="*/ 1848971 h 1913965"/>
              <a:gd name="connsiteX1" fmla="*/ 558053 w 2700618"/>
              <a:gd name="connsiteY1" fmla="*/ 1875865 h 1913965"/>
              <a:gd name="connsiteX2" fmla="*/ 625288 w 2700618"/>
              <a:gd name="connsiteY2" fmla="*/ 1620371 h 1913965"/>
              <a:gd name="connsiteX3" fmla="*/ 2212041 w 2700618"/>
              <a:gd name="connsiteY3" fmla="*/ 1633818 h 1913965"/>
              <a:gd name="connsiteX4" fmla="*/ 2359959 w 2700618"/>
              <a:gd name="connsiteY4" fmla="*/ 1364877 h 1913965"/>
              <a:gd name="connsiteX5" fmla="*/ 463924 w 2700618"/>
              <a:gd name="connsiteY5" fmla="*/ 1364877 h 1913965"/>
              <a:gd name="connsiteX6" fmla="*/ 396688 w 2700618"/>
              <a:gd name="connsiteY6" fmla="*/ 1095936 h 1913965"/>
              <a:gd name="connsiteX7" fmla="*/ 2386853 w 2700618"/>
              <a:gd name="connsiteY7" fmla="*/ 1069042 h 1913965"/>
              <a:gd name="connsiteX8" fmla="*/ 2279277 w 2700618"/>
              <a:gd name="connsiteY8" fmla="*/ 826995 h 1913965"/>
              <a:gd name="connsiteX9" fmla="*/ 410135 w 2700618"/>
              <a:gd name="connsiteY9" fmla="*/ 813548 h 1913965"/>
              <a:gd name="connsiteX10" fmla="*/ 383241 w 2700618"/>
              <a:gd name="connsiteY10" fmla="*/ 584948 h 1913965"/>
              <a:gd name="connsiteX11" fmla="*/ 2373406 w 2700618"/>
              <a:gd name="connsiteY11" fmla="*/ 544606 h 1913965"/>
              <a:gd name="connsiteX12" fmla="*/ 2306171 w 2700618"/>
              <a:gd name="connsiteY12" fmla="*/ 302559 h 1913965"/>
              <a:gd name="connsiteX13" fmla="*/ 302559 w 2700618"/>
              <a:gd name="connsiteY13" fmla="*/ 262218 h 1913965"/>
              <a:gd name="connsiteX14" fmla="*/ 490818 w 2700618"/>
              <a:gd name="connsiteY14" fmla="*/ 60512 h 1913965"/>
              <a:gd name="connsiteX15" fmla="*/ 2373406 w 2700618"/>
              <a:gd name="connsiteY15" fmla="*/ 20171 h 1913965"/>
              <a:gd name="connsiteX16" fmla="*/ 2373406 w 2700618"/>
              <a:gd name="connsiteY16" fmla="*/ 20171 h 1913965"/>
              <a:gd name="connsiteX17" fmla="*/ 2386853 w 2700618"/>
              <a:gd name="connsiteY17" fmla="*/ 0 h 1913965"/>
              <a:gd name="connsiteX0" fmla="*/ 2185147 w 3592606"/>
              <a:gd name="connsiteY0" fmla="*/ 1828800 h 1893794"/>
              <a:gd name="connsiteX1" fmla="*/ 558053 w 3592606"/>
              <a:gd name="connsiteY1" fmla="*/ 1855694 h 1893794"/>
              <a:gd name="connsiteX2" fmla="*/ 625288 w 3592606"/>
              <a:gd name="connsiteY2" fmla="*/ 1600200 h 1893794"/>
              <a:gd name="connsiteX3" fmla="*/ 2212041 w 3592606"/>
              <a:gd name="connsiteY3" fmla="*/ 1613647 h 1893794"/>
              <a:gd name="connsiteX4" fmla="*/ 2359959 w 3592606"/>
              <a:gd name="connsiteY4" fmla="*/ 1344706 h 1893794"/>
              <a:gd name="connsiteX5" fmla="*/ 463924 w 3592606"/>
              <a:gd name="connsiteY5" fmla="*/ 1344706 h 1893794"/>
              <a:gd name="connsiteX6" fmla="*/ 396688 w 3592606"/>
              <a:gd name="connsiteY6" fmla="*/ 1075765 h 1893794"/>
              <a:gd name="connsiteX7" fmla="*/ 2386853 w 3592606"/>
              <a:gd name="connsiteY7" fmla="*/ 1048871 h 1893794"/>
              <a:gd name="connsiteX8" fmla="*/ 2279277 w 3592606"/>
              <a:gd name="connsiteY8" fmla="*/ 806824 h 1893794"/>
              <a:gd name="connsiteX9" fmla="*/ 410135 w 3592606"/>
              <a:gd name="connsiteY9" fmla="*/ 793377 h 1893794"/>
              <a:gd name="connsiteX10" fmla="*/ 383241 w 3592606"/>
              <a:gd name="connsiteY10" fmla="*/ 564777 h 1893794"/>
              <a:gd name="connsiteX11" fmla="*/ 2373406 w 3592606"/>
              <a:gd name="connsiteY11" fmla="*/ 524435 h 1893794"/>
              <a:gd name="connsiteX12" fmla="*/ 2306171 w 3592606"/>
              <a:gd name="connsiteY12" fmla="*/ 282388 h 1893794"/>
              <a:gd name="connsiteX13" fmla="*/ 302559 w 3592606"/>
              <a:gd name="connsiteY13" fmla="*/ 242047 h 1893794"/>
              <a:gd name="connsiteX14" fmla="*/ 490818 w 3592606"/>
              <a:gd name="connsiteY14" fmla="*/ 40341 h 1893794"/>
              <a:gd name="connsiteX15" fmla="*/ 2373406 w 3592606"/>
              <a:gd name="connsiteY15" fmla="*/ 0 h 1893794"/>
              <a:gd name="connsiteX16" fmla="*/ 2373406 w 3592606"/>
              <a:gd name="connsiteY16" fmla="*/ 0 h 1893794"/>
              <a:gd name="connsiteX17" fmla="*/ 3592606 w 3592606"/>
              <a:gd name="connsiteY17" fmla="*/ 598395 h 1893794"/>
              <a:gd name="connsiteX0" fmla="*/ 2185147 w 2700618"/>
              <a:gd name="connsiteY0" fmla="*/ 1828800 h 1893794"/>
              <a:gd name="connsiteX1" fmla="*/ 558053 w 2700618"/>
              <a:gd name="connsiteY1" fmla="*/ 1855694 h 1893794"/>
              <a:gd name="connsiteX2" fmla="*/ 625288 w 2700618"/>
              <a:gd name="connsiteY2" fmla="*/ 1600200 h 1893794"/>
              <a:gd name="connsiteX3" fmla="*/ 2212041 w 2700618"/>
              <a:gd name="connsiteY3" fmla="*/ 1613647 h 1893794"/>
              <a:gd name="connsiteX4" fmla="*/ 2359959 w 2700618"/>
              <a:gd name="connsiteY4" fmla="*/ 1344706 h 1893794"/>
              <a:gd name="connsiteX5" fmla="*/ 463924 w 2700618"/>
              <a:gd name="connsiteY5" fmla="*/ 1344706 h 1893794"/>
              <a:gd name="connsiteX6" fmla="*/ 396688 w 2700618"/>
              <a:gd name="connsiteY6" fmla="*/ 1075765 h 1893794"/>
              <a:gd name="connsiteX7" fmla="*/ 2386853 w 2700618"/>
              <a:gd name="connsiteY7" fmla="*/ 1048871 h 1893794"/>
              <a:gd name="connsiteX8" fmla="*/ 2279277 w 2700618"/>
              <a:gd name="connsiteY8" fmla="*/ 806824 h 1893794"/>
              <a:gd name="connsiteX9" fmla="*/ 410135 w 2700618"/>
              <a:gd name="connsiteY9" fmla="*/ 793377 h 1893794"/>
              <a:gd name="connsiteX10" fmla="*/ 383241 w 2700618"/>
              <a:gd name="connsiteY10" fmla="*/ 564777 h 1893794"/>
              <a:gd name="connsiteX11" fmla="*/ 2373406 w 2700618"/>
              <a:gd name="connsiteY11" fmla="*/ 524435 h 1893794"/>
              <a:gd name="connsiteX12" fmla="*/ 2306171 w 2700618"/>
              <a:gd name="connsiteY12" fmla="*/ 282388 h 1893794"/>
              <a:gd name="connsiteX13" fmla="*/ 302559 w 2700618"/>
              <a:gd name="connsiteY13" fmla="*/ 242047 h 1893794"/>
              <a:gd name="connsiteX14" fmla="*/ 490818 w 2700618"/>
              <a:gd name="connsiteY14" fmla="*/ 40341 h 1893794"/>
              <a:gd name="connsiteX15" fmla="*/ 2373406 w 2700618"/>
              <a:gd name="connsiteY15" fmla="*/ 0 h 1893794"/>
              <a:gd name="connsiteX16" fmla="*/ 2373406 w 2700618"/>
              <a:gd name="connsiteY16" fmla="*/ 0 h 1893794"/>
              <a:gd name="connsiteX17" fmla="*/ 2602006 w 2700618"/>
              <a:gd name="connsiteY17" fmla="*/ 369794 h 1893794"/>
              <a:gd name="connsiteX0" fmla="*/ 2185147 w 2700618"/>
              <a:gd name="connsiteY0" fmla="*/ 1828800 h 1893794"/>
              <a:gd name="connsiteX1" fmla="*/ 558053 w 2700618"/>
              <a:gd name="connsiteY1" fmla="*/ 1855694 h 1893794"/>
              <a:gd name="connsiteX2" fmla="*/ 625288 w 2700618"/>
              <a:gd name="connsiteY2" fmla="*/ 1600200 h 1893794"/>
              <a:gd name="connsiteX3" fmla="*/ 2212041 w 2700618"/>
              <a:gd name="connsiteY3" fmla="*/ 1613647 h 1893794"/>
              <a:gd name="connsiteX4" fmla="*/ 2359959 w 2700618"/>
              <a:gd name="connsiteY4" fmla="*/ 1344706 h 1893794"/>
              <a:gd name="connsiteX5" fmla="*/ 463924 w 2700618"/>
              <a:gd name="connsiteY5" fmla="*/ 1344706 h 1893794"/>
              <a:gd name="connsiteX6" fmla="*/ 396688 w 2700618"/>
              <a:gd name="connsiteY6" fmla="*/ 1075765 h 1893794"/>
              <a:gd name="connsiteX7" fmla="*/ 2386853 w 2700618"/>
              <a:gd name="connsiteY7" fmla="*/ 1048871 h 1893794"/>
              <a:gd name="connsiteX8" fmla="*/ 2279277 w 2700618"/>
              <a:gd name="connsiteY8" fmla="*/ 806824 h 1893794"/>
              <a:gd name="connsiteX9" fmla="*/ 410135 w 2700618"/>
              <a:gd name="connsiteY9" fmla="*/ 793377 h 1893794"/>
              <a:gd name="connsiteX10" fmla="*/ 383241 w 2700618"/>
              <a:gd name="connsiteY10" fmla="*/ 564777 h 1893794"/>
              <a:gd name="connsiteX11" fmla="*/ 2373406 w 2700618"/>
              <a:gd name="connsiteY11" fmla="*/ 524435 h 1893794"/>
              <a:gd name="connsiteX12" fmla="*/ 2306171 w 2700618"/>
              <a:gd name="connsiteY12" fmla="*/ 282388 h 1893794"/>
              <a:gd name="connsiteX13" fmla="*/ 302559 w 2700618"/>
              <a:gd name="connsiteY13" fmla="*/ 242047 h 1893794"/>
              <a:gd name="connsiteX14" fmla="*/ 490818 w 2700618"/>
              <a:gd name="connsiteY14" fmla="*/ 40341 h 1893794"/>
              <a:gd name="connsiteX15" fmla="*/ 2373406 w 2700618"/>
              <a:gd name="connsiteY15" fmla="*/ 0 h 1893794"/>
              <a:gd name="connsiteX16" fmla="*/ 2373406 w 2700618"/>
              <a:gd name="connsiteY16" fmla="*/ 0 h 1893794"/>
              <a:gd name="connsiteX17" fmla="*/ 2602006 w 2700618"/>
              <a:gd name="connsiteY17" fmla="*/ 369794 h 1893794"/>
              <a:gd name="connsiteX18" fmla="*/ 2642347 w 2700618"/>
              <a:gd name="connsiteY18" fmla="*/ 396688 h 1893794"/>
              <a:gd name="connsiteX0" fmla="*/ 2185147 w 2700618"/>
              <a:gd name="connsiteY0" fmla="*/ 1828800 h 1893794"/>
              <a:gd name="connsiteX1" fmla="*/ 558053 w 2700618"/>
              <a:gd name="connsiteY1" fmla="*/ 1855694 h 1893794"/>
              <a:gd name="connsiteX2" fmla="*/ 625288 w 2700618"/>
              <a:gd name="connsiteY2" fmla="*/ 1600200 h 1893794"/>
              <a:gd name="connsiteX3" fmla="*/ 2212041 w 2700618"/>
              <a:gd name="connsiteY3" fmla="*/ 1613647 h 1893794"/>
              <a:gd name="connsiteX4" fmla="*/ 2359959 w 2700618"/>
              <a:gd name="connsiteY4" fmla="*/ 1344706 h 1893794"/>
              <a:gd name="connsiteX5" fmla="*/ 463924 w 2700618"/>
              <a:gd name="connsiteY5" fmla="*/ 1344706 h 1893794"/>
              <a:gd name="connsiteX6" fmla="*/ 396688 w 2700618"/>
              <a:gd name="connsiteY6" fmla="*/ 1075765 h 1893794"/>
              <a:gd name="connsiteX7" fmla="*/ 2386853 w 2700618"/>
              <a:gd name="connsiteY7" fmla="*/ 1048871 h 1893794"/>
              <a:gd name="connsiteX8" fmla="*/ 2279277 w 2700618"/>
              <a:gd name="connsiteY8" fmla="*/ 806824 h 1893794"/>
              <a:gd name="connsiteX9" fmla="*/ 410135 w 2700618"/>
              <a:gd name="connsiteY9" fmla="*/ 793377 h 1893794"/>
              <a:gd name="connsiteX10" fmla="*/ 383241 w 2700618"/>
              <a:gd name="connsiteY10" fmla="*/ 564777 h 1893794"/>
              <a:gd name="connsiteX11" fmla="*/ 2373406 w 2700618"/>
              <a:gd name="connsiteY11" fmla="*/ 524435 h 1893794"/>
              <a:gd name="connsiteX12" fmla="*/ 2306171 w 2700618"/>
              <a:gd name="connsiteY12" fmla="*/ 282388 h 1893794"/>
              <a:gd name="connsiteX13" fmla="*/ 302559 w 2700618"/>
              <a:gd name="connsiteY13" fmla="*/ 242047 h 1893794"/>
              <a:gd name="connsiteX14" fmla="*/ 490818 w 2700618"/>
              <a:gd name="connsiteY14" fmla="*/ 40341 h 1893794"/>
              <a:gd name="connsiteX15" fmla="*/ 2373406 w 2700618"/>
              <a:gd name="connsiteY15" fmla="*/ 0 h 1893794"/>
              <a:gd name="connsiteX16" fmla="*/ 2373406 w 2700618"/>
              <a:gd name="connsiteY16" fmla="*/ 0 h 1893794"/>
              <a:gd name="connsiteX17" fmla="*/ 2602006 w 2700618"/>
              <a:gd name="connsiteY17" fmla="*/ 369794 h 1893794"/>
              <a:gd name="connsiteX18" fmla="*/ 2602006 w 2700618"/>
              <a:gd name="connsiteY18" fmla="*/ 1055594 h 1893794"/>
              <a:gd name="connsiteX0" fmla="*/ 2185147 w 2700618"/>
              <a:gd name="connsiteY0" fmla="*/ 1828800 h 1893794"/>
              <a:gd name="connsiteX1" fmla="*/ 558053 w 2700618"/>
              <a:gd name="connsiteY1" fmla="*/ 1855694 h 1893794"/>
              <a:gd name="connsiteX2" fmla="*/ 625288 w 2700618"/>
              <a:gd name="connsiteY2" fmla="*/ 1600200 h 1893794"/>
              <a:gd name="connsiteX3" fmla="*/ 2212041 w 2700618"/>
              <a:gd name="connsiteY3" fmla="*/ 1613647 h 1893794"/>
              <a:gd name="connsiteX4" fmla="*/ 2359959 w 2700618"/>
              <a:gd name="connsiteY4" fmla="*/ 1344706 h 1893794"/>
              <a:gd name="connsiteX5" fmla="*/ 463924 w 2700618"/>
              <a:gd name="connsiteY5" fmla="*/ 1344706 h 1893794"/>
              <a:gd name="connsiteX6" fmla="*/ 396688 w 2700618"/>
              <a:gd name="connsiteY6" fmla="*/ 1075765 h 1893794"/>
              <a:gd name="connsiteX7" fmla="*/ 2386853 w 2700618"/>
              <a:gd name="connsiteY7" fmla="*/ 1048871 h 1893794"/>
              <a:gd name="connsiteX8" fmla="*/ 2279277 w 2700618"/>
              <a:gd name="connsiteY8" fmla="*/ 806824 h 1893794"/>
              <a:gd name="connsiteX9" fmla="*/ 410135 w 2700618"/>
              <a:gd name="connsiteY9" fmla="*/ 793377 h 1893794"/>
              <a:gd name="connsiteX10" fmla="*/ 383241 w 2700618"/>
              <a:gd name="connsiteY10" fmla="*/ 564777 h 1893794"/>
              <a:gd name="connsiteX11" fmla="*/ 2373406 w 2700618"/>
              <a:gd name="connsiteY11" fmla="*/ 524435 h 1893794"/>
              <a:gd name="connsiteX12" fmla="*/ 2306171 w 2700618"/>
              <a:gd name="connsiteY12" fmla="*/ 282388 h 1893794"/>
              <a:gd name="connsiteX13" fmla="*/ 302559 w 2700618"/>
              <a:gd name="connsiteY13" fmla="*/ 242047 h 1893794"/>
              <a:gd name="connsiteX14" fmla="*/ 490818 w 2700618"/>
              <a:gd name="connsiteY14" fmla="*/ 40341 h 1893794"/>
              <a:gd name="connsiteX15" fmla="*/ 2373406 w 2700618"/>
              <a:gd name="connsiteY15" fmla="*/ 0 h 1893794"/>
              <a:gd name="connsiteX16" fmla="*/ 2373406 w 2700618"/>
              <a:gd name="connsiteY16" fmla="*/ 0 h 1893794"/>
              <a:gd name="connsiteX17" fmla="*/ 2602006 w 2700618"/>
              <a:gd name="connsiteY17" fmla="*/ 369794 h 1893794"/>
              <a:gd name="connsiteX18" fmla="*/ 2602006 w 2700618"/>
              <a:gd name="connsiteY18" fmla="*/ 1055594 h 1893794"/>
              <a:gd name="connsiteX19" fmla="*/ 2602006 w 2700618"/>
              <a:gd name="connsiteY19" fmla="*/ 1082488 h 1893794"/>
              <a:gd name="connsiteX0" fmla="*/ 2185147 w 2700618"/>
              <a:gd name="connsiteY0" fmla="*/ 1828800 h 1893794"/>
              <a:gd name="connsiteX1" fmla="*/ 558053 w 2700618"/>
              <a:gd name="connsiteY1" fmla="*/ 1855694 h 1893794"/>
              <a:gd name="connsiteX2" fmla="*/ 625288 w 2700618"/>
              <a:gd name="connsiteY2" fmla="*/ 1600200 h 1893794"/>
              <a:gd name="connsiteX3" fmla="*/ 2212041 w 2700618"/>
              <a:gd name="connsiteY3" fmla="*/ 1613647 h 1893794"/>
              <a:gd name="connsiteX4" fmla="*/ 2359959 w 2700618"/>
              <a:gd name="connsiteY4" fmla="*/ 1344706 h 1893794"/>
              <a:gd name="connsiteX5" fmla="*/ 463924 w 2700618"/>
              <a:gd name="connsiteY5" fmla="*/ 1344706 h 1893794"/>
              <a:gd name="connsiteX6" fmla="*/ 396688 w 2700618"/>
              <a:gd name="connsiteY6" fmla="*/ 1075765 h 1893794"/>
              <a:gd name="connsiteX7" fmla="*/ 2386853 w 2700618"/>
              <a:gd name="connsiteY7" fmla="*/ 1048871 h 1893794"/>
              <a:gd name="connsiteX8" fmla="*/ 2279277 w 2700618"/>
              <a:gd name="connsiteY8" fmla="*/ 806824 h 1893794"/>
              <a:gd name="connsiteX9" fmla="*/ 410135 w 2700618"/>
              <a:gd name="connsiteY9" fmla="*/ 793377 h 1893794"/>
              <a:gd name="connsiteX10" fmla="*/ 383241 w 2700618"/>
              <a:gd name="connsiteY10" fmla="*/ 564777 h 1893794"/>
              <a:gd name="connsiteX11" fmla="*/ 2373406 w 2700618"/>
              <a:gd name="connsiteY11" fmla="*/ 524435 h 1893794"/>
              <a:gd name="connsiteX12" fmla="*/ 2306171 w 2700618"/>
              <a:gd name="connsiteY12" fmla="*/ 282388 h 1893794"/>
              <a:gd name="connsiteX13" fmla="*/ 302559 w 2700618"/>
              <a:gd name="connsiteY13" fmla="*/ 242047 h 1893794"/>
              <a:gd name="connsiteX14" fmla="*/ 490818 w 2700618"/>
              <a:gd name="connsiteY14" fmla="*/ 40341 h 1893794"/>
              <a:gd name="connsiteX15" fmla="*/ 2373406 w 2700618"/>
              <a:gd name="connsiteY15" fmla="*/ 0 h 1893794"/>
              <a:gd name="connsiteX16" fmla="*/ 2373406 w 2700618"/>
              <a:gd name="connsiteY16" fmla="*/ 0 h 1893794"/>
              <a:gd name="connsiteX17" fmla="*/ 2602006 w 2700618"/>
              <a:gd name="connsiteY17" fmla="*/ 369794 h 1893794"/>
              <a:gd name="connsiteX18" fmla="*/ 2602006 w 2700618"/>
              <a:gd name="connsiteY18" fmla="*/ 1055594 h 1893794"/>
              <a:gd name="connsiteX19" fmla="*/ 2602006 w 2700618"/>
              <a:gd name="connsiteY19" fmla="*/ 1817594 h 1893794"/>
              <a:gd name="connsiteX0" fmla="*/ 2185147 w 2700618"/>
              <a:gd name="connsiteY0" fmla="*/ 1828800 h 1947582"/>
              <a:gd name="connsiteX1" fmla="*/ 558053 w 2700618"/>
              <a:gd name="connsiteY1" fmla="*/ 1855694 h 1947582"/>
              <a:gd name="connsiteX2" fmla="*/ 625288 w 2700618"/>
              <a:gd name="connsiteY2" fmla="*/ 1600200 h 1947582"/>
              <a:gd name="connsiteX3" fmla="*/ 2212041 w 2700618"/>
              <a:gd name="connsiteY3" fmla="*/ 1613647 h 1947582"/>
              <a:gd name="connsiteX4" fmla="*/ 2359959 w 2700618"/>
              <a:gd name="connsiteY4" fmla="*/ 1344706 h 1947582"/>
              <a:gd name="connsiteX5" fmla="*/ 463924 w 2700618"/>
              <a:gd name="connsiteY5" fmla="*/ 1344706 h 1947582"/>
              <a:gd name="connsiteX6" fmla="*/ 396688 w 2700618"/>
              <a:gd name="connsiteY6" fmla="*/ 1075765 h 1947582"/>
              <a:gd name="connsiteX7" fmla="*/ 2386853 w 2700618"/>
              <a:gd name="connsiteY7" fmla="*/ 1048871 h 1947582"/>
              <a:gd name="connsiteX8" fmla="*/ 2279277 w 2700618"/>
              <a:gd name="connsiteY8" fmla="*/ 806824 h 1947582"/>
              <a:gd name="connsiteX9" fmla="*/ 410135 w 2700618"/>
              <a:gd name="connsiteY9" fmla="*/ 793377 h 1947582"/>
              <a:gd name="connsiteX10" fmla="*/ 383241 w 2700618"/>
              <a:gd name="connsiteY10" fmla="*/ 564777 h 1947582"/>
              <a:gd name="connsiteX11" fmla="*/ 2373406 w 2700618"/>
              <a:gd name="connsiteY11" fmla="*/ 524435 h 1947582"/>
              <a:gd name="connsiteX12" fmla="*/ 2306171 w 2700618"/>
              <a:gd name="connsiteY12" fmla="*/ 282388 h 1947582"/>
              <a:gd name="connsiteX13" fmla="*/ 302559 w 2700618"/>
              <a:gd name="connsiteY13" fmla="*/ 242047 h 1947582"/>
              <a:gd name="connsiteX14" fmla="*/ 490818 w 2700618"/>
              <a:gd name="connsiteY14" fmla="*/ 40341 h 1947582"/>
              <a:gd name="connsiteX15" fmla="*/ 2373406 w 2700618"/>
              <a:gd name="connsiteY15" fmla="*/ 0 h 1947582"/>
              <a:gd name="connsiteX16" fmla="*/ 2373406 w 2700618"/>
              <a:gd name="connsiteY16" fmla="*/ 0 h 1947582"/>
              <a:gd name="connsiteX17" fmla="*/ 2602006 w 2700618"/>
              <a:gd name="connsiteY17" fmla="*/ 369794 h 1947582"/>
              <a:gd name="connsiteX18" fmla="*/ 2602006 w 2700618"/>
              <a:gd name="connsiteY18" fmla="*/ 1055594 h 1947582"/>
              <a:gd name="connsiteX19" fmla="*/ 2602006 w 2700618"/>
              <a:gd name="connsiteY19" fmla="*/ 1817594 h 1947582"/>
              <a:gd name="connsiteX20" fmla="*/ 2628900 w 2700618"/>
              <a:gd name="connsiteY20" fmla="*/ 1835523 h 1947582"/>
              <a:gd name="connsiteX0" fmla="*/ 2185147 w 2700618"/>
              <a:gd name="connsiteY0" fmla="*/ 1828800 h 1947582"/>
              <a:gd name="connsiteX1" fmla="*/ 558053 w 2700618"/>
              <a:gd name="connsiteY1" fmla="*/ 1855694 h 1947582"/>
              <a:gd name="connsiteX2" fmla="*/ 625288 w 2700618"/>
              <a:gd name="connsiteY2" fmla="*/ 1600200 h 1947582"/>
              <a:gd name="connsiteX3" fmla="*/ 2212041 w 2700618"/>
              <a:gd name="connsiteY3" fmla="*/ 1613647 h 1947582"/>
              <a:gd name="connsiteX4" fmla="*/ 2359959 w 2700618"/>
              <a:gd name="connsiteY4" fmla="*/ 1344706 h 1947582"/>
              <a:gd name="connsiteX5" fmla="*/ 463924 w 2700618"/>
              <a:gd name="connsiteY5" fmla="*/ 1344706 h 1947582"/>
              <a:gd name="connsiteX6" fmla="*/ 396688 w 2700618"/>
              <a:gd name="connsiteY6" fmla="*/ 1075765 h 1947582"/>
              <a:gd name="connsiteX7" fmla="*/ 2386853 w 2700618"/>
              <a:gd name="connsiteY7" fmla="*/ 1048871 h 1947582"/>
              <a:gd name="connsiteX8" fmla="*/ 2279277 w 2700618"/>
              <a:gd name="connsiteY8" fmla="*/ 806824 h 1947582"/>
              <a:gd name="connsiteX9" fmla="*/ 410135 w 2700618"/>
              <a:gd name="connsiteY9" fmla="*/ 793377 h 1947582"/>
              <a:gd name="connsiteX10" fmla="*/ 383241 w 2700618"/>
              <a:gd name="connsiteY10" fmla="*/ 564777 h 1947582"/>
              <a:gd name="connsiteX11" fmla="*/ 2373406 w 2700618"/>
              <a:gd name="connsiteY11" fmla="*/ 524435 h 1947582"/>
              <a:gd name="connsiteX12" fmla="*/ 2306171 w 2700618"/>
              <a:gd name="connsiteY12" fmla="*/ 282388 h 1947582"/>
              <a:gd name="connsiteX13" fmla="*/ 302559 w 2700618"/>
              <a:gd name="connsiteY13" fmla="*/ 242047 h 1947582"/>
              <a:gd name="connsiteX14" fmla="*/ 490818 w 2700618"/>
              <a:gd name="connsiteY14" fmla="*/ 40341 h 1947582"/>
              <a:gd name="connsiteX15" fmla="*/ 2373406 w 2700618"/>
              <a:gd name="connsiteY15" fmla="*/ 0 h 1947582"/>
              <a:gd name="connsiteX16" fmla="*/ 2373406 w 2700618"/>
              <a:gd name="connsiteY16" fmla="*/ 0 h 1947582"/>
              <a:gd name="connsiteX17" fmla="*/ 2602006 w 2700618"/>
              <a:gd name="connsiteY17" fmla="*/ 369794 h 1947582"/>
              <a:gd name="connsiteX18" fmla="*/ 2602006 w 2700618"/>
              <a:gd name="connsiteY18" fmla="*/ 1055594 h 1947582"/>
              <a:gd name="connsiteX19" fmla="*/ 2602006 w 2700618"/>
              <a:gd name="connsiteY19" fmla="*/ 1817594 h 1947582"/>
              <a:gd name="connsiteX20" fmla="*/ 2297206 w 2700618"/>
              <a:gd name="connsiteY20" fmla="*/ 1893794 h 1947582"/>
              <a:gd name="connsiteX0" fmla="*/ 2185147 w 2700618"/>
              <a:gd name="connsiteY0" fmla="*/ 1828800 h 1947582"/>
              <a:gd name="connsiteX1" fmla="*/ 558053 w 2700618"/>
              <a:gd name="connsiteY1" fmla="*/ 1855694 h 1947582"/>
              <a:gd name="connsiteX2" fmla="*/ 625288 w 2700618"/>
              <a:gd name="connsiteY2" fmla="*/ 1600200 h 1947582"/>
              <a:gd name="connsiteX3" fmla="*/ 2212041 w 2700618"/>
              <a:gd name="connsiteY3" fmla="*/ 1613647 h 1947582"/>
              <a:gd name="connsiteX4" fmla="*/ 2359959 w 2700618"/>
              <a:gd name="connsiteY4" fmla="*/ 1344706 h 1947582"/>
              <a:gd name="connsiteX5" fmla="*/ 463924 w 2700618"/>
              <a:gd name="connsiteY5" fmla="*/ 1344706 h 1947582"/>
              <a:gd name="connsiteX6" fmla="*/ 396688 w 2700618"/>
              <a:gd name="connsiteY6" fmla="*/ 1075765 h 1947582"/>
              <a:gd name="connsiteX7" fmla="*/ 2386853 w 2700618"/>
              <a:gd name="connsiteY7" fmla="*/ 1048871 h 1947582"/>
              <a:gd name="connsiteX8" fmla="*/ 2279277 w 2700618"/>
              <a:gd name="connsiteY8" fmla="*/ 806824 h 1947582"/>
              <a:gd name="connsiteX9" fmla="*/ 410135 w 2700618"/>
              <a:gd name="connsiteY9" fmla="*/ 793377 h 1947582"/>
              <a:gd name="connsiteX10" fmla="*/ 383241 w 2700618"/>
              <a:gd name="connsiteY10" fmla="*/ 564777 h 1947582"/>
              <a:gd name="connsiteX11" fmla="*/ 2373406 w 2700618"/>
              <a:gd name="connsiteY11" fmla="*/ 524435 h 1947582"/>
              <a:gd name="connsiteX12" fmla="*/ 2306171 w 2700618"/>
              <a:gd name="connsiteY12" fmla="*/ 282388 h 1947582"/>
              <a:gd name="connsiteX13" fmla="*/ 302559 w 2700618"/>
              <a:gd name="connsiteY13" fmla="*/ 242047 h 1947582"/>
              <a:gd name="connsiteX14" fmla="*/ 490818 w 2700618"/>
              <a:gd name="connsiteY14" fmla="*/ 40341 h 1947582"/>
              <a:gd name="connsiteX15" fmla="*/ 2373406 w 2700618"/>
              <a:gd name="connsiteY15" fmla="*/ 0 h 1947582"/>
              <a:gd name="connsiteX16" fmla="*/ 2373406 w 2700618"/>
              <a:gd name="connsiteY16" fmla="*/ 0 h 1947582"/>
              <a:gd name="connsiteX17" fmla="*/ 2602006 w 2700618"/>
              <a:gd name="connsiteY17" fmla="*/ 369794 h 1947582"/>
              <a:gd name="connsiteX18" fmla="*/ 2602006 w 2700618"/>
              <a:gd name="connsiteY18" fmla="*/ 1055594 h 1947582"/>
              <a:gd name="connsiteX19" fmla="*/ 2602006 w 2700618"/>
              <a:gd name="connsiteY19" fmla="*/ 1817594 h 1947582"/>
              <a:gd name="connsiteX20" fmla="*/ 2221006 w 2700618"/>
              <a:gd name="connsiteY20" fmla="*/ 1817594 h 1947582"/>
              <a:gd name="connsiteX0" fmla="*/ 2185147 w 2700618"/>
              <a:gd name="connsiteY0" fmla="*/ 1828800 h 1893794"/>
              <a:gd name="connsiteX1" fmla="*/ 558053 w 2700618"/>
              <a:gd name="connsiteY1" fmla="*/ 1855694 h 1893794"/>
              <a:gd name="connsiteX2" fmla="*/ 625288 w 2700618"/>
              <a:gd name="connsiteY2" fmla="*/ 1600200 h 1893794"/>
              <a:gd name="connsiteX3" fmla="*/ 2212041 w 2700618"/>
              <a:gd name="connsiteY3" fmla="*/ 1613647 h 1893794"/>
              <a:gd name="connsiteX4" fmla="*/ 2359959 w 2700618"/>
              <a:gd name="connsiteY4" fmla="*/ 1344706 h 1893794"/>
              <a:gd name="connsiteX5" fmla="*/ 463924 w 2700618"/>
              <a:gd name="connsiteY5" fmla="*/ 1344706 h 1893794"/>
              <a:gd name="connsiteX6" fmla="*/ 396688 w 2700618"/>
              <a:gd name="connsiteY6" fmla="*/ 1075765 h 1893794"/>
              <a:gd name="connsiteX7" fmla="*/ 2386853 w 2700618"/>
              <a:gd name="connsiteY7" fmla="*/ 1048871 h 1893794"/>
              <a:gd name="connsiteX8" fmla="*/ 2279277 w 2700618"/>
              <a:gd name="connsiteY8" fmla="*/ 806824 h 1893794"/>
              <a:gd name="connsiteX9" fmla="*/ 410135 w 2700618"/>
              <a:gd name="connsiteY9" fmla="*/ 793377 h 1893794"/>
              <a:gd name="connsiteX10" fmla="*/ 383241 w 2700618"/>
              <a:gd name="connsiteY10" fmla="*/ 564777 h 1893794"/>
              <a:gd name="connsiteX11" fmla="*/ 2373406 w 2700618"/>
              <a:gd name="connsiteY11" fmla="*/ 524435 h 1893794"/>
              <a:gd name="connsiteX12" fmla="*/ 2306171 w 2700618"/>
              <a:gd name="connsiteY12" fmla="*/ 282388 h 1893794"/>
              <a:gd name="connsiteX13" fmla="*/ 302559 w 2700618"/>
              <a:gd name="connsiteY13" fmla="*/ 242047 h 1893794"/>
              <a:gd name="connsiteX14" fmla="*/ 490818 w 2700618"/>
              <a:gd name="connsiteY14" fmla="*/ 40341 h 1893794"/>
              <a:gd name="connsiteX15" fmla="*/ 2373406 w 2700618"/>
              <a:gd name="connsiteY15" fmla="*/ 0 h 1893794"/>
              <a:gd name="connsiteX16" fmla="*/ 2373406 w 2700618"/>
              <a:gd name="connsiteY16" fmla="*/ 0 h 1893794"/>
              <a:gd name="connsiteX17" fmla="*/ 2602006 w 2700618"/>
              <a:gd name="connsiteY17" fmla="*/ 369794 h 1893794"/>
              <a:gd name="connsiteX18" fmla="*/ 2602006 w 2700618"/>
              <a:gd name="connsiteY18" fmla="*/ 1055594 h 1893794"/>
              <a:gd name="connsiteX19" fmla="*/ 2602006 w 2700618"/>
              <a:gd name="connsiteY19" fmla="*/ 1741394 h 1893794"/>
              <a:gd name="connsiteX20" fmla="*/ 2221006 w 2700618"/>
              <a:gd name="connsiteY20" fmla="*/ 1817594 h 1893794"/>
              <a:gd name="connsiteX0" fmla="*/ 2185147 w 2700618"/>
              <a:gd name="connsiteY0" fmla="*/ 1828800 h 1893794"/>
              <a:gd name="connsiteX1" fmla="*/ 558053 w 2700618"/>
              <a:gd name="connsiteY1" fmla="*/ 1855694 h 1893794"/>
              <a:gd name="connsiteX2" fmla="*/ 625288 w 2700618"/>
              <a:gd name="connsiteY2" fmla="*/ 1600200 h 1893794"/>
              <a:gd name="connsiteX3" fmla="*/ 2212041 w 2700618"/>
              <a:gd name="connsiteY3" fmla="*/ 1613647 h 1893794"/>
              <a:gd name="connsiteX4" fmla="*/ 2359959 w 2700618"/>
              <a:gd name="connsiteY4" fmla="*/ 1344706 h 1893794"/>
              <a:gd name="connsiteX5" fmla="*/ 463924 w 2700618"/>
              <a:gd name="connsiteY5" fmla="*/ 1344706 h 1893794"/>
              <a:gd name="connsiteX6" fmla="*/ 396688 w 2700618"/>
              <a:gd name="connsiteY6" fmla="*/ 1075765 h 1893794"/>
              <a:gd name="connsiteX7" fmla="*/ 2386853 w 2700618"/>
              <a:gd name="connsiteY7" fmla="*/ 1048871 h 1893794"/>
              <a:gd name="connsiteX8" fmla="*/ 2279277 w 2700618"/>
              <a:gd name="connsiteY8" fmla="*/ 806824 h 1893794"/>
              <a:gd name="connsiteX9" fmla="*/ 410135 w 2700618"/>
              <a:gd name="connsiteY9" fmla="*/ 793377 h 1893794"/>
              <a:gd name="connsiteX10" fmla="*/ 383241 w 2700618"/>
              <a:gd name="connsiteY10" fmla="*/ 564777 h 1893794"/>
              <a:gd name="connsiteX11" fmla="*/ 2373406 w 2700618"/>
              <a:gd name="connsiteY11" fmla="*/ 524435 h 1893794"/>
              <a:gd name="connsiteX12" fmla="*/ 2306171 w 2700618"/>
              <a:gd name="connsiteY12" fmla="*/ 282388 h 1893794"/>
              <a:gd name="connsiteX13" fmla="*/ 302559 w 2700618"/>
              <a:gd name="connsiteY13" fmla="*/ 242047 h 1893794"/>
              <a:gd name="connsiteX14" fmla="*/ 490818 w 2700618"/>
              <a:gd name="connsiteY14" fmla="*/ 40341 h 1893794"/>
              <a:gd name="connsiteX15" fmla="*/ 2373406 w 2700618"/>
              <a:gd name="connsiteY15" fmla="*/ 0 h 1893794"/>
              <a:gd name="connsiteX16" fmla="*/ 2373406 w 2700618"/>
              <a:gd name="connsiteY16" fmla="*/ 0 h 1893794"/>
              <a:gd name="connsiteX17" fmla="*/ 2602006 w 2700618"/>
              <a:gd name="connsiteY17" fmla="*/ 369794 h 1893794"/>
              <a:gd name="connsiteX18" fmla="*/ 2678206 w 2700618"/>
              <a:gd name="connsiteY18" fmla="*/ 1055594 h 1893794"/>
              <a:gd name="connsiteX19" fmla="*/ 2602006 w 2700618"/>
              <a:gd name="connsiteY19" fmla="*/ 1741394 h 1893794"/>
              <a:gd name="connsiteX20" fmla="*/ 2221006 w 2700618"/>
              <a:gd name="connsiteY20" fmla="*/ 1817594 h 1893794"/>
              <a:gd name="connsiteX0" fmla="*/ 2185147 w 2700618"/>
              <a:gd name="connsiteY0" fmla="*/ 1828800 h 1893794"/>
              <a:gd name="connsiteX1" fmla="*/ 558053 w 2700618"/>
              <a:gd name="connsiteY1" fmla="*/ 1855694 h 1893794"/>
              <a:gd name="connsiteX2" fmla="*/ 625288 w 2700618"/>
              <a:gd name="connsiteY2" fmla="*/ 1600200 h 1893794"/>
              <a:gd name="connsiteX3" fmla="*/ 2212041 w 2700618"/>
              <a:gd name="connsiteY3" fmla="*/ 1613647 h 1893794"/>
              <a:gd name="connsiteX4" fmla="*/ 2359959 w 2700618"/>
              <a:gd name="connsiteY4" fmla="*/ 1344706 h 1893794"/>
              <a:gd name="connsiteX5" fmla="*/ 463924 w 2700618"/>
              <a:gd name="connsiteY5" fmla="*/ 1344706 h 1893794"/>
              <a:gd name="connsiteX6" fmla="*/ 396688 w 2700618"/>
              <a:gd name="connsiteY6" fmla="*/ 1075765 h 1893794"/>
              <a:gd name="connsiteX7" fmla="*/ 2386853 w 2700618"/>
              <a:gd name="connsiteY7" fmla="*/ 1048871 h 1893794"/>
              <a:gd name="connsiteX8" fmla="*/ 2279277 w 2700618"/>
              <a:gd name="connsiteY8" fmla="*/ 806824 h 1893794"/>
              <a:gd name="connsiteX9" fmla="*/ 410135 w 2700618"/>
              <a:gd name="connsiteY9" fmla="*/ 793377 h 1893794"/>
              <a:gd name="connsiteX10" fmla="*/ 383241 w 2700618"/>
              <a:gd name="connsiteY10" fmla="*/ 564777 h 1893794"/>
              <a:gd name="connsiteX11" fmla="*/ 2373406 w 2700618"/>
              <a:gd name="connsiteY11" fmla="*/ 524435 h 1893794"/>
              <a:gd name="connsiteX12" fmla="*/ 2306171 w 2700618"/>
              <a:gd name="connsiteY12" fmla="*/ 282388 h 1893794"/>
              <a:gd name="connsiteX13" fmla="*/ 302559 w 2700618"/>
              <a:gd name="connsiteY13" fmla="*/ 242047 h 1893794"/>
              <a:gd name="connsiteX14" fmla="*/ 490818 w 2700618"/>
              <a:gd name="connsiteY14" fmla="*/ 40341 h 1893794"/>
              <a:gd name="connsiteX15" fmla="*/ 2373406 w 2700618"/>
              <a:gd name="connsiteY15" fmla="*/ 0 h 1893794"/>
              <a:gd name="connsiteX16" fmla="*/ 2373406 w 2700618"/>
              <a:gd name="connsiteY16" fmla="*/ 0 h 1893794"/>
              <a:gd name="connsiteX17" fmla="*/ 2602006 w 2700618"/>
              <a:gd name="connsiteY17" fmla="*/ 369794 h 1893794"/>
              <a:gd name="connsiteX18" fmla="*/ 2678206 w 2700618"/>
              <a:gd name="connsiteY18" fmla="*/ 1055594 h 1893794"/>
              <a:gd name="connsiteX19" fmla="*/ 2678206 w 2700618"/>
              <a:gd name="connsiteY19" fmla="*/ 1741394 h 1893794"/>
              <a:gd name="connsiteX20" fmla="*/ 2221006 w 2700618"/>
              <a:gd name="connsiteY20" fmla="*/ 1817594 h 1893794"/>
              <a:gd name="connsiteX0" fmla="*/ 2185147 w 2723030"/>
              <a:gd name="connsiteY0" fmla="*/ 1840006 h 1905000"/>
              <a:gd name="connsiteX1" fmla="*/ 558053 w 2723030"/>
              <a:gd name="connsiteY1" fmla="*/ 1866900 h 1905000"/>
              <a:gd name="connsiteX2" fmla="*/ 625288 w 2723030"/>
              <a:gd name="connsiteY2" fmla="*/ 1611406 h 1905000"/>
              <a:gd name="connsiteX3" fmla="*/ 2212041 w 2723030"/>
              <a:gd name="connsiteY3" fmla="*/ 1624853 h 1905000"/>
              <a:gd name="connsiteX4" fmla="*/ 2359959 w 2723030"/>
              <a:gd name="connsiteY4" fmla="*/ 1355912 h 1905000"/>
              <a:gd name="connsiteX5" fmla="*/ 463924 w 2723030"/>
              <a:gd name="connsiteY5" fmla="*/ 1355912 h 1905000"/>
              <a:gd name="connsiteX6" fmla="*/ 396688 w 2723030"/>
              <a:gd name="connsiteY6" fmla="*/ 1086971 h 1905000"/>
              <a:gd name="connsiteX7" fmla="*/ 2386853 w 2723030"/>
              <a:gd name="connsiteY7" fmla="*/ 1060077 h 1905000"/>
              <a:gd name="connsiteX8" fmla="*/ 2279277 w 2723030"/>
              <a:gd name="connsiteY8" fmla="*/ 818030 h 1905000"/>
              <a:gd name="connsiteX9" fmla="*/ 410135 w 2723030"/>
              <a:gd name="connsiteY9" fmla="*/ 804583 h 1905000"/>
              <a:gd name="connsiteX10" fmla="*/ 383241 w 2723030"/>
              <a:gd name="connsiteY10" fmla="*/ 575983 h 1905000"/>
              <a:gd name="connsiteX11" fmla="*/ 2373406 w 2723030"/>
              <a:gd name="connsiteY11" fmla="*/ 535641 h 1905000"/>
              <a:gd name="connsiteX12" fmla="*/ 2306171 w 2723030"/>
              <a:gd name="connsiteY12" fmla="*/ 293594 h 1905000"/>
              <a:gd name="connsiteX13" fmla="*/ 302559 w 2723030"/>
              <a:gd name="connsiteY13" fmla="*/ 253253 h 1905000"/>
              <a:gd name="connsiteX14" fmla="*/ 490818 w 2723030"/>
              <a:gd name="connsiteY14" fmla="*/ 51547 h 1905000"/>
              <a:gd name="connsiteX15" fmla="*/ 2373406 w 2723030"/>
              <a:gd name="connsiteY15" fmla="*/ 11206 h 1905000"/>
              <a:gd name="connsiteX16" fmla="*/ 2373406 w 2723030"/>
              <a:gd name="connsiteY16" fmla="*/ 11206 h 1905000"/>
              <a:gd name="connsiteX17" fmla="*/ 2678206 w 2723030"/>
              <a:gd name="connsiteY17" fmla="*/ 0 h 1905000"/>
              <a:gd name="connsiteX18" fmla="*/ 2678206 w 2723030"/>
              <a:gd name="connsiteY18" fmla="*/ 1066800 h 1905000"/>
              <a:gd name="connsiteX19" fmla="*/ 2678206 w 2723030"/>
              <a:gd name="connsiteY19" fmla="*/ 1752600 h 1905000"/>
              <a:gd name="connsiteX20" fmla="*/ 2221006 w 2723030"/>
              <a:gd name="connsiteY20" fmla="*/ 1828800 h 1905000"/>
              <a:gd name="connsiteX0" fmla="*/ 2185147 w 2723030"/>
              <a:gd name="connsiteY0" fmla="*/ 1840006 h 1905000"/>
              <a:gd name="connsiteX1" fmla="*/ 558053 w 2723030"/>
              <a:gd name="connsiteY1" fmla="*/ 1866900 h 1905000"/>
              <a:gd name="connsiteX2" fmla="*/ 625288 w 2723030"/>
              <a:gd name="connsiteY2" fmla="*/ 1611406 h 1905000"/>
              <a:gd name="connsiteX3" fmla="*/ 2212041 w 2723030"/>
              <a:gd name="connsiteY3" fmla="*/ 1624853 h 1905000"/>
              <a:gd name="connsiteX4" fmla="*/ 2359959 w 2723030"/>
              <a:gd name="connsiteY4" fmla="*/ 1355912 h 1905000"/>
              <a:gd name="connsiteX5" fmla="*/ 463924 w 2723030"/>
              <a:gd name="connsiteY5" fmla="*/ 1355912 h 1905000"/>
              <a:gd name="connsiteX6" fmla="*/ 396688 w 2723030"/>
              <a:gd name="connsiteY6" fmla="*/ 1086971 h 1905000"/>
              <a:gd name="connsiteX7" fmla="*/ 2386853 w 2723030"/>
              <a:gd name="connsiteY7" fmla="*/ 1060077 h 1905000"/>
              <a:gd name="connsiteX8" fmla="*/ 2279277 w 2723030"/>
              <a:gd name="connsiteY8" fmla="*/ 818030 h 1905000"/>
              <a:gd name="connsiteX9" fmla="*/ 410135 w 2723030"/>
              <a:gd name="connsiteY9" fmla="*/ 804583 h 1905000"/>
              <a:gd name="connsiteX10" fmla="*/ 383241 w 2723030"/>
              <a:gd name="connsiteY10" fmla="*/ 575983 h 1905000"/>
              <a:gd name="connsiteX11" fmla="*/ 2373406 w 2723030"/>
              <a:gd name="connsiteY11" fmla="*/ 535641 h 1905000"/>
              <a:gd name="connsiteX12" fmla="*/ 2306171 w 2723030"/>
              <a:gd name="connsiteY12" fmla="*/ 293594 h 1905000"/>
              <a:gd name="connsiteX13" fmla="*/ 302559 w 2723030"/>
              <a:gd name="connsiteY13" fmla="*/ 253253 h 1905000"/>
              <a:gd name="connsiteX14" fmla="*/ 490818 w 2723030"/>
              <a:gd name="connsiteY14" fmla="*/ 51547 h 1905000"/>
              <a:gd name="connsiteX15" fmla="*/ 2373406 w 2723030"/>
              <a:gd name="connsiteY15" fmla="*/ 11206 h 1905000"/>
              <a:gd name="connsiteX16" fmla="*/ 2373406 w 2723030"/>
              <a:gd name="connsiteY16" fmla="*/ 11206 h 1905000"/>
              <a:gd name="connsiteX17" fmla="*/ 2678206 w 2723030"/>
              <a:gd name="connsiteY17" fmla="*/ 0 h 1905000"/>
              <a:gd name="connsiteX18" fmla="*/ 2678206 w 2723030"/>
              <a:gd name="connsiteY18" fmla="*/ 1066800 h 1905000"/>
              <a:gd name="connsiteX19" fmla="*/ 2678206 w 2723030"/>
              <a:gd name="connsiteY19" fmla="*/ 1752600 h 1905000"/>
              <a:gd name="connsiteX20" fmla="*/ 2144806 w 2723030"/>
              <a:gd name="connsiteY20" fmla="*/ 1828800 h 1905000"/>
              <a:gd name="connsiteX0" fmla="*/ 2185147 w 2723030"/>
              <a:gd name="connsiteY0" fmla="*/ 1840006 h 1905000"/>
              <a:gd name="connsiteX1" fmla="*/ 558053 w 2723030"/>
              <a:gd name="connsiteY1" fmla="*/ 1866900 h 1905000"/>
              <a:gd name="connsiteX2" fmla="*/ 625288 w 2723030"/>
              <a:gd name="connsiteY2" fmla="*/ 1611406 h 1905000"/>
              <a:gd name="connsiteX3" fmla="*/ 2212041 w 2723030"/>
              <a:gd name="connsiteY3" fmla="*/ 1624853 h 1905000"/>
              <a:gd name="connsiteX4" fmla="*/ 2359959 w 2723030"/>
              <a:gd name="connsiteY4" fmla="*/ 1355912 h 1905000"/>
              <a:gd name="connsiteX5" fmla="*/ 463924 w 2723030"/>
              <a:gd name="connsiteY5" fmla="*/ 1355912 h 1905000"/>
              <a:gd name="connsiteX6" fmla="*/ 396688 w 2723030"/>
              <a:gd name="connsiteY6" fmla="*/ 1086971 h 1905000"/>
              <a:gd name="connsiteX7" fmla="*/ 2386853 w 2723030"/>
              <a:gd name="connsiteY7" fmla="*/ 1060077 h 1905000"/>
              <a:gd name="connsiteX8" fmla="*/ 2279277 w 2723030"/>
              <a:gd name="connsiteY8" fmla="*/ 818030 h 1905000"/>
              <a:gd name="connsiteX9" fmla="*/ 410135 w 2723030"/>
              <a:gd name="connsiteY9" fmla="*/ 804583 h 1905000"/>
              <a:gd name="connsiteX10" fmla="*/ 383241 w 2723030"/>
              <a:gd name="connsiteY10" fmla="*/ 575983 h 1905000"/>
              <a:gd name="connsiteX11" fmla="*/ 2373406 w 2723030"/>
              <a:gd name="connsiteY11" fmla="*/ 535641 h 1905000"/>
              <a:gd name="connsiteX12" fmla="*/ 2306171 w 2723030"/>
              <a:gd name="connsiteY12" fmla="*/ 293594 h 1905000"/>
              <a:gd name="connsiteX13" fmla="*/ 302559 w 2723030"/>
              <a:gd name="connsiteY13" fmla="*/ 253253 h 1905000"/>
              <a:gd name="connsiteX14" fmla="*/ 490818 w 2723030"/>
              <a:gd name="connsiteY14" fmla="*/ 51547 h 1905000"/>
              <a:gd name="connsiteX15" fmla="*/ 2373406 w 2723030"/>
              <a:gd name="connsiteY15" fmla="*/ 11206 h 1905000"/>
              <a:gd name="connsiteX16" fmla="*/ 2373406 w 2723030"/>
              <a:gd name="connsiteY16" fmla="*/ 11206 h 1905000"/>
              <a:gd name="connsiteX17" fmla="*/ 2678206 w 2723030"/>
              <a:gd name="connsiteY17" fmla="*/ 0 h 1905000"/>
              <a:gd name="connsiteX18" fmla="*/ 2678206 w 2723030"/>
              <a:gd name="connsiteY18" fmla="*/ 1066800 h 1905000"/>
              <a:gd name="connsiteX19" fmla="*/ 2678206 w 2723030"/>
              <a:gd name="connsiteY19" fmla="*/ 1752600 h 1905000"/>
              <a:gd name="connsiteX20" fmla="*/ 2068606 w 2723030"/>
              <a:gd name="connsiteY20" fmla="*/ 1828800 h 1905000"/>
              <a:gd name="connsiteX0" fmla="*/ 2185147 w 2723030"/>
              <a:gd name="connsiteY0" fmla="*/ 1840006 h 1905000"/>
              <a:gd name="connsiteX1" fmla="*/ 558053 w 2723030"/>
              <a:gd name="connsiteY1" fmla="*/ 1866900 h 1905000"/>
              <a:gd name="connsiteX2" fmla="*/ 625288 w 2723030"/>
              <a:gd name="connsiteY2" fmla="*/ 1611406 h 1905000"/>
              <a:gd name="connsiteX3" fmla="*/ 2212041 w 2723030"/>
              <a:gd name="connsiteY3" fmla="*/ 1624853 h 1905000"/>
              <a:gd name="connsiteX4" fmla="*/ 2359959 w 2723030"/>
              <a:gd name="connsiteY4" fmla="*/ 1355912 h 1905000"/>
              <a:gd name="connsiteX5" fmla="*/ 463924 w 2723030"/>
              <a:gd name="connsiteY5" fmla="*/ 1355912 h 1905000"/>
              <a:gd name="connsiteX6" fmla="*/ 396688 w 2723030"/>
              <a:gd name="connsiteY6" fmla="*/ 1086971 h 1905000"/>
              <a:gd name="connsiteX7" fmla="*/ 2386853 w 2723030"/>
              <a:gd name="connsiteY7" fmla="*/ 1060077 h 1905000"/>
              <a:gd name="connsiteX8" fmla="*/ 2279277 w 2723030"/>
              <a:gd name="connsiteY8" fmla="*/ 818030 h 1905000"/>
              <a:gd name="connsiteX9" fmla="*/ 410135 w 2723030"/>
              <a:gd name="connsiteY9" fmla="*/ 804583 h 1905000"/>
              <a:gd name="connsiteX10" fmla="*/ 383241 w 2723030"/>
              <a:gd name="connsiteY10" fmla="*/ 575983 h 1905000"/>
              <a:gd name="connsiteX11" fmla="*/ 2373406 w 2723030"/>
              <a:gd name="connsiteY11" fmla="*/ 535641 h 1905000"/>
              <a:gd name="connsiteX12" fmla="*/ 2306171 w 2723030"/>
              <a:gd name="connsiteY12" fmla="*/ 293594 h 1905000"/>
              <a:gd name="connsiteX13" fmla="*/ 302559 w 2723030"/>
              <a:gd name="connsiteY13" fmla="*/ 253253 h 1905000"/>
              <a:gd name="connsiteX14" fmla="*/ 490818 w 2723030"/>
              <a:gd name="connsiteY14" fmla="*/ 51547 h 1905000"/>
              <a:gd name="connsiteX15" fmla="*/ 2373406 w 2723030"/>
              <a:gd name="connsiteY15" fmla="*/ 11206 h 1905000"/>
              <a:gd name="connsiteX16" fmla="*/ 2373406 w 2723030"/>
              <a:gd name="connsiteY16" fmla="*/ 11206 h 1905000"/>
              <a:gd name="connsiteX17" fmla="*/ 2678206 w 2723030"/>
              <a:gd name="connsiteY17" fmla="*/ 0 h 1905000"/>
              <a:gd name="connsiteX18" fmla="*/ 2678206 w 2723030"/>
              <a:gd name="connsiteY18" fmla="*/ 1066800 h 1905000"/>
              <a:gd name="connsiteX19" fmla="*/ 2678206 w 2723030"/>
              <a:gd name="connsiteY19" fmla="*/ 1752600 h 1905000"/>
              <a:gd name="connsiteX20" fmla="*/ 2068606 w 2723030"/>
              <a:gd name="connsiteY20" fmla="*/ 1828800 h 1905000"/>
              <a:gd name="connsiteX21" fmla="*/ 2185147 w 2723030"/>
              <a:gd name="connsiteY21" fmla="*/ 1840006 h 1905000"/>
              <a:gd name="connsiteX0" fmla="*/ 2185147 w 2723030"/>
              <a:gd name="connsiteY0" fmla="*/ 1840006 h 1905000"/>
              <a:gd name="connsiteX1" fmla="*/ 558053 w 2723030"/>
              <a:gd name="connsiteY1" fmla="*/ 1866900 h 1905000"/>
              <a:gd name="connsiteX2" fmla="*/ 625288 w 2723030"/>
              <a:gd name="connsiteY2" fmla="*/ 1611406 h 1905000"/>
              <a:gd name="connsiteX3" fmla="*/ 2212041 w 2723030"/>
              <a:gd name="connsiteY3" fmla="*/ 1624853 h 1905000"/>
              <a:gd name="connsiteX4" fmla="*/ 2359959 w 2723030"/>
              <a:gd name="connsiteY4" fmla="*/ 1355912 h 1905000"/>
              <a:gd name="connsiteX5" fmla="*/ 463924 w 2723030"/>
              <a:gd name="connsiteY5" fmla="*/ 1355912 h 1905000"/>
              <a:gd name="connsiteX6" fmla="*/ 396688 w 2723030"/>
              <a:gd name="connsiteY6" fmla="*/ 1086971 h 1905000"/>
              <a:gd name="connsiteX7" fmla="*/ 2386853 w 2723030"/>
              <a:gd name="connsiteY7" fmla="*/ 1060077 h 1905000"/>
              <a:gd name="connsiteX8" fmla="*/ 2279277 w 2723030"/>
              <a:gd name="connsiteY8" fmla="*/ 818030 h 1905000"/>
              <a:gd name="connsiteX9" fmla="*/ 410135 w 2723030"/>
              <a:gd name="connsiteY9" fmla="*/ 804583 h 1905000"/>
              <a:gd name="connsiteX10" fmla="*/ 383241 w 2723030"/>
              <a:gd name="connsiteY10" fmla="*/ 575983 h 1905000"/>
              <a:gd name="connsiteX11" fmla="*/ 2373406 w 2723030"/>
              <a:gd name="connsiteY11" fmla="*/ 535641 h 1905000"/>
              <a:gd name="connsiteX12" fmla="*/ 2306171 w 2723030"/>
              <a:gd name="connsiteY12" fmla="*/ 293594 h 1905000"/>
              <a:gd name="connsiteX13" fmla="*/ 302559 w 2723030"/>
              <a:gd name="connsiteY13" fmla="*/ 253253 h 1905000"/>
              <a:gd name="connsiteX14" fmla="*/ 490818 w 2723030"/>
              <a:gd name="connsiteY14" fmla="*/ 51547 h 1905000"/>
              <a:gd name="connsiteX15" fmla="*/ 2373406 w 2723030"/>
              <a:gd name="connsiteY15" fmla="*/ 11206 h 1905000"/>
              <a:gd name="connsiteX16" fmla="*/ 2373406 w 2723030"/>
              <a:gd name="connsiteY16" fmla="*/ 11206 h 1905000"/>
              <a:gd name="connsiteX17" fmla="*/ 2678206 w 2723030"/>
              <a:gd name="connsiteY17" fmla="*/ 0 h 1905000"/>
              <a:gd name="connsiteX18" fmla="*/ 2678206 w 2723030"/>
              <a:gd name="connsiteY18" fmla="*/ 1066800 h 1905000"/>
              <a:gd name="connsiteX19" fmla="*/ 2678206 w 2723030"/>
              <a:gd name="connsiteY19" fmla="*/ 1752600 h 1905000"/>
              <a:gd name="connsiteX20" fmla="*/ 2144806 w 2723030"/>
              <a:gd name="connsiteY20" fmla="*/ 1828800 h 1905000"/>
              <a:gd name="connsiteX21" fmla="*/ 2185147 w 2723030"/>
              <a:gd name="connsiteY21" fmla="*/ 1840006 h 1905000"/>
              <a:gd name="connsiteX0" fmla="*/ 2144806 w 2723030"/>
              <a:gd name="connsiteY0" fmla="*/ 1828800 h 1882588"/>
              <a:gd name="connsiteX1" fmla="*/ 558053 w 2723030"/>
              <a:gd name="connsiteY1" fmla="*/ 1866900 h 1882588"/>
              <a:gd name="connsiteX2" fmla="*/ 625288 w 2723030"/>
              <a:gd name="connsiteY2" fmla="*/ 1611406 h 1882588"/>
              <a:gd name="connsiteX3" fmla="*/ 2212041 w 2723030"/>
              <a:gd name="connsiteY3" fmla="*/ 1624853 h 1882588"/>
              <a:gd name="connsiteX4" fmla="*/ 2359959 w 2723030"/>
              <a:gd name="connsiteY4" fmla="*/ 1355912 h 1882588"/>
              <a:gd name="connsiteX5" fmla="*/ 463924 w 2723030"/>
              <a:gd name="connsiteY5" fmla="*/ 1355912 h 1882588"/>
              <a:gd name="connsiteX6" fmla="*/ 396688 w 2723030"/>
              <a:gd name="connsiteY6" fmla="*/ 1086971 h 1882588"/>
              <a:gd name="connsiteX7" fmla="*/ 2386853 w 2723030"/>
              <a:gd name="connsiteY7" fmla="*/ 1060077 h 1882588"/>
              <a:gd name="connsiteX8" fmla="*/ 2279277 w 2723030"/>
              <a:gd name="connsiteY8" fmla="*/ 818030 h 1882588"/>
              <a:gd name="connsiteX9" fmla="*/ 410135 w 2723030"/>
              <a:gd name="connsiteY9" fmla="*/ 804583 h 1882588"/>
              <a:gd name="connsiteX10" fmla="*/ 383241 w 2723030"/>
              <a:gd name="connsiteY10" fmla="*/ 575983 h 1882588"/>
              <a:gd name="connsiteX11" fmla="*/ 2373406 w 2723030"/>
              <a:gd name="connsiteY11" fmla="*/ 535641 h 1882588"/>
              <a:gd name="connsiteX12" fmla="*/ 2306171 w 2723030"/>
              <a:gd name="connsiteY12" fmla="*/ 293594 h 1882588"/>
              <a:gd name="connsiteX13" fmla="*/ 302559 w 2723030"/>
              <a:gd name="connsiteY13" fmla="*/ 253253 h 1882588"/>
              <a:gd name="connsiteX14" fmla="*/ 490818 w 2723030"/>
              <a:gd name="connsiteY14" fmla="*/ 51547 h 1882588"/>
              <a:gd name="connsiteX15" fmla="*/ 2373406 w 2723030"/>
              <a:gd name="connsiteY15" fmla="*/ 11206 h 1882588"/>
              <a:gd name="connsiteX16" fmla="*/ 2373406 w 2723030"/>
              <a:gd name="connsiteY16" fmla="*/ 11206 h 1882588"/>
              <a:gd name="connsiteX17" fmla="*/ 2678206 w 2723030"/>
              <a:gd name="connsiteY17" fmla="*/ 0 h 1882588"/>
              <a:gd name="connsiteX18" fmla="*/ 2678206 w 2723030"/>
              <a:gd name="connsiteY18" fmla="*/ 1066800 h 1882588"/>
              <a:gd name="connsiteX19" fmla="*/ 2678206 w 2723030"/>
              <a:gd name="connsiteY19" fmla="*/ 1752600 h 1882588"/>
              <a:gd name="connsiteX20" fmla="*/ 2144806 w 2723030"/>
              <a:gd name="connsiteY20" fmla="*/ 1828800 h 1882588"/>
              <a:gd name="connsiteX0" fmla="*/ 2088777 w 2667001"/>
              <a:gd name="connsiteY0" fmla="*/ 1828800 h 1882588"/>
              <a:gd name="connsiteX1" fmla="*/ 502024 w 2667001"/>
              <a:gd name="connsiteY1" fmla="*/ 1866900 h 1882588"/>
              <a:gd name="connsiteX2" fmla="*/ 569259 w 2667001"/>
              <a:gd name="connsiteY2" fmla="*/ 1611406 h 1882588"/>
              <a:gd name="connsiteX3" fmla="*/ 2156012 w 2667001"/>
              <a:gd name="connsiteY3" fmla="*/ 1624853 h 1882588"/>
              <a:gd name="connsiteX4" fmla="*/ 2303930 w 2667001"/>
              <a:gd name="connsiteY4" fmla="*/ 1355912 h 1882588"/>
              <a:gd name="connsiteX5" fmla="*/ 407895 w 2667001"/>
              <a:gd name="connsiteY5" fmla="*/ 1355912 h 1882588"/>
              <a:gd name="connsiteX6" fmla="*/ 340659 w 2667001"/>
              <a:gd name="connsiteY6" fmla="*/ 1086971 h 1882588"/>
              <a:gd name="connsiteX7" fmla="*/ 2330824 w 2667001"/>
              <a:gd name="connsiteY7" fmla="*/ 1060077 h 1882588"/>
              <a:gd name="connsiteX8" fmla="*/ 2223248 w 2667001"/>
              <a:gd name="connsiteY8" fmla="*/ 818030 h 1882588"/>
              <a:gd name="connsiteX9" fmla="*/ 354106 w 2667001"/>
              <a:gd name="connsiteY9" fmla="*/ 804583 h 1882588"/>
              <a:gd name="connsiteX10" fmla="*/ 327212 w 2667001"/>
              <a:gd name="connsiteY10" fmla="*/ 575983 h 1882588"/>
              <a:gd name="connsiteX11" fmla="*/ 2317377 w 2667001"/>
              <a:gd name="connsiteY11" fmla="*/ 535641 h 1882588"/>
              <a:gd name="connsiteX12" fmla="*/ 2250142 w 2667001"/>
              <a:gd name="connsiteY12" fmla="*/ 293594 h 1882588"/>
              <a:gd name="connsiteX13" fmla="*/ 553571 w 2667001"/>
              <a:gd name="connsiteY13" fmla="*/ 228600 h 1882588"/>
              <a:gd name="connsiteX14" fmla="*/ 434789 w 2667001"/>
              <a:gd name="connsiteY14" fmla="*/ 51547 h 1882588"/>
              <a:gd name="connsiteX15" fmla="*/ 2317377 w 2667001"/>
              <a:gd name="connsiteY15" fmla="*/ 11206 h 1882588"/>
              <a:gd name="connsiteX16" fmla="*/ 2317377 w 2667001"/>
              <a:gd name="connsiteY16" fmla="*/ 11206 h 1882588"/>
              <a:gd name="connsiteX17" fmla="*/ 2622177 w 2667001"/>
              <a:gd name="connsiteY17" fmla="*/ 0 h 1882588"/>
              <a:gd name="connsiteX18" fmla="*/ 2622177 w 2667001"/>
              <a:gd name="connsiteY18" fmla="*/ 1066800 h 1882588"/>
              <a:gd name="connsiteX19" fmla="*/ 2622177 w 2667001"/>
              <a:gd name="connsiteY19" fmla="*/ 1752600 h 1882588"/>
              <a:gd name="connsiteX20" fmla="*/ 2088777 w 2667001"/>
              <a:gd name="connsiteY20" fmla="*/ 1828800 h 1882588"/>
              <a:gd name="connsiteX0" fmla="*/ 2068606 w 2646830"/>
              <a:gd name="connsiteY0" fmla="*/ 1828800 h 1882588"/>
              <a:gd name="connsiteX1" fmla="*/ 481853 w 2646830"/>
              <a:gd name="connsiteY1" fmla="*/ 1866900 h 1882588"/>
              <a:gd name="connsiteX2" fmla="*/ 549088 w 2646830"/>
              <a:gd name="connsiteY2" fmla="*/ 1611406 h 1882588"/>
              <a:gd name="connsiteX3" fmla="*/ 2135841 w 2646830"/>
              <a:gd name="connsiteY3" fmla="*/ 1624853 h 1882588"/>
              <a:gd name="connsiteX4" fmla="*/ 2283759 w 2646830"/>
              <a:gd name="connsiteY4" fmla="*/ 1355912 h 1882588"/>
              <a:gd name="connsiteX5" fmla="*/ 387724 w 2646830"/>
              <a:gd name="connsiteY5" fmla="*/ 1355912 h 1882588"/>
              <a:gd name="connsiteX6" fmla="*/ 320488 w 2646830"/>
              <a:gd name="connsiteY6" fmla="*/ 1086971 h 1882588"/>
              <a:gd name="connsiteX7" fmla="*/ 2310653 w 2646830"/>
              <a:gd name="connsiteY7" fmla="*/ 1060077 h 1882588"/>
              <a:gd name="connsiteX8" fmla="*/ 2203077 w 2646830"/>
              <a:gd name="connsiteY8" fmla="*/ 818030 h 1882588"/>
              <a:gd name="connsiteX9" fmla="*/ 333935 w 2646830"/>
              <a:gd name="connsiteY9" fmla="*/ 804583 h 1882588"/>
              <a:gd name="connsiteX10" fmla="*/ 457200 w 2646830"/>
              <a:gd name="connsiteY10" fmla="*/ 609600 h 1882588"/>
              <a:gd name="connsiteX11" fmla="*/ 2297206 w 2646830"/>
              <a:gd name="connsiteY11" fmla="*/ 535641 h 1882588"/>
              <a:gd name="connsiteX12" fmla="*/ 2229971 w 2646830"/>
              <a:gd name="connsiteY12" fmla="*/ 293594 h 1882588"/>
              <a:gd name="connsiteX13" fmla="*/ 533400 w 2646830"/>
              <a:gd name="connsiteY13" fmla="*/ 228600 h 1882588"/>
              <a:gd name="connsiteX14" fmla="*/ 414618 w 2646830"/>
              <a:gd name="connsiteY14" fmla="*/ 51547 h 1882588"/>
              <a:gd name="connsiteX15" fmla="*/ 2297206 w 2646830"/>
              <a:gd name="connsiteY15" fmla="*/ 11206 h 1882588"/>
              <a:gd name="connsiteX16" fmla="*/ 2297206 w 2646830"/>
              <a:gd name="connsiteY16" fmla="*/ 11206 h 1882588"/>
              <a:gd name="connsiteX17" fmla="*/ 2602006 w 2646830"/>
              <a:gd name="connsiteY17" fmla="*/ 0 h 1882588"/>
              <a:gd name="connsiteX18" fmla="*/ 2602006 w 2646830"/>
              <a:gd name="connsiteY18" fmla="*/ 1066800 h 1882588"/>
              <a:gd name="connsiteX19" fmla="*/ 2602006 w 2646830"/>
              <a:gd name="connsiteY19" fmla="*/ 1752600 h 1882588"/>
              <a:gd name="connsiteX20" fmla="*/ 2068606 w 2646830"/>
              <a:gd name="connsiteY20" fmla="*/ 1828800 h 1882588"/>
              <a:gd name="connsiteX0" fmla="*/ 2068606 w 2646830"/>
              <a:gd name="connsiteY0" fmla="*/ 1828800 h 1882588"/>
              <a:gd name="connsiteX1" fmla="*/ 481853 w 2646830"/>
              <a:gd name="connsiteY1" fmla="*/ 1866900 h 1882588"/>
              <a:gd name="connsiteX2" fmla="*/ 549088 w 2646830"/>
              <a:gd name="connsiteY2" fmla="*/ 1611406 h 1882588"/>
              <a:gd name="connsiteX3" fmla="*/ 2135841 w 2646830"/>
              <a:gd name="connsiteY3" fmla="*/ 1624853 h 1882588"/>
              <a:gd name="connsiteX4" fmla="*/ 2283759 w 2646830"/>
              <a:gd name="connsiteY4" fmla="*/ 1355912 h 1882588"/>
              <a:gd name="connsiteX5" fmla="*/ 387724 w 2646830"/>
              <a:gd name="connsiteY5" fmla="*/ 1355912 h 1882588"/>
              <a:gd name="connsiteX6" fmla="*/ 320488 w 2646830"/>
              <a:gd name="connsiteY6" fmla="*/ 1086971 h 1882588"/>
              <a:gd name="connsiteX7" fmla="*/ 2310653 w 2646830"/>
              <a:gd name="connsiteY7" fmla="*/ 1060077 h 1882588"/>
              <a:gd name="connsiteX8" fmla="*/ 2203077 w 2646830"/>
              <a:gd name="connsiteY8" fmla="*/ 818030 h 1882588"/>
              <a:gd name="connsiteX9" fmla="*/ 533399 w 2646830"/>
              <a:gd name="connsiteY9" fmla="*/ 762000 h 1882588"/>
              <a:gd name="connsiteX10" fmla="*/ 457200 w 2646830"/>
              <a:gd name="connsiteY10" fmla="*/ 609600 h 1882588"/>
              <a:gd name="connsiteX11" fmla="*/ 2297206 w 2646830"/>
              <a:gd name="connsiteY11" fmla="*/ 535641 h 1882588"/>
              <a:gd name="connsiteX12" fmla="*/ 2229971 w 2646830"/>
              <a:gd name="connsiteY12" fmla="*/ 293594 h 1882588"/>
              <a:gd name="connsiteX13" fmla="*/ 533400 w 2646830"/>
              <a:gd name="connsiteY13" fmla="*/ 228600 h 1882588"/>
              <a:gd name="connsiteX14" fmla="*/ 414618 w 2646830"/>
              <a:gd name="connsiteY14" fmla="*/ 51547 h 1882588"/>
              <a:gd name="connsiteX15" fmla="*/ 2297206 w 2646830"/>
              <a:gd name="connsiteY15" fmla="*/ 11206 h 1882588"/>
              <a:gd name="connsiteX16" fmla="*/ 2297206 w 2646830"/>
              <a:gd name="connsiteY16" fmla="*/ 11206 h 1882588"/>
              <a:gd name="connsiteX17" fmla="*/ 2602006 w 2646830"/>
              <a:gd name="connsiteY17" fmla="*/ 0 h 1882588"/>
              <a:gd name="connsiteX18" fmla="*/ 2602006 w 2646830"/>
              <a:gd name="connsiteY18" fmla="*/ 1066800 h 1882588"/>
              <a:gd name="connsiteX19" fmla="*/ 2602006 w 2646830"/>
              <a:gd name="connsiteY19" fmla="*/ 1752600 h 1882588"/>
              <a:gd name="connsiteX20" fmla="*/ 2068606 w 2646830"/>
              <a:gd name="connsiteY20" fmla="*/ 1828800 h 1882588"/>
              <a:gd name="connsiteX0" fmla="*/ 1972609 w 2550833"/>
              <a:gd name="connsiteY0" fmla="*/ 1828800 h 1882588"/>
              <a:gd name="connsiteX1" fmla="*/ 385856 w 2550833"/>
              <a:gd name="connsiteY1" fmla="*/ 1866900 h 1882588"/>
              <a:gd name="connsiteX2" fmla="*/ 453091 w 2550833"/>
              <a:gd name="connsiteY2" fmla="*/ 1611406 h 1882588"/>
              <a:gd name="connsiteX3" fmla="*/ 2039844 w 2550833"/>
              <a:gd name="connsiteY3" fmla="*/ 1624853 h 1882588"/>
              <a:gd name="connsiteX4" fmla="*/ 2187762 w 2550833"/>
              <a:gd name="connsiteY4" fmla="*/ 1355912 h 1882588"/>
              <a:gd name="connsiteX5" fmla="*/ 291727 w 2550833"/>
              <a:gd name="connsiteY5" fmla="*/ 1355912 h 1882588"/>
              <a:gd name="connsiteX6" fmla="*/ 437402 w 2550833"/>
              <a:gd name="connsiteY6" fmla="*/ 1143000 h 1882588"/>
              <a:gd name="connsiteX7" fmla="*/ 2214656 w 2550833"/>
              <a:gd name="connsiteY7" fmla="*/ 1060077 h 1882588"/>
              <a:gd name="connsiteX8" fmla="*/ 2107080 w 2550833"/>
              <a:gd name="connsiteY8" fmla="*/ 818030 h 1882588"/>
              <a:gd name="connsiteX9" fmla="*/ 437402 w 2550833"/>
              <a:gd name="connsiteY9" fmla="*/ 762000 h 1882588"/>
              <a:gd name="connsiteX10" fmla="*/ 361203 w 2550833"/>
              <a:gd name="connsiteY10" fmla="*/ 609600 h 1882588"/>
              <a:gd name="connsiteX11" fmla="*/ 2201209 w 2550833"/>
              <a:gd name="connsiteY11" fmla="*/ 535641 h 1882588"/>
              <a:gd name="connsiteX12" fmla="*/ 2133974 w 2550833"/>
              <a:gd name="connsiteY12" fmla="*/ 293594 h 1882588"/>
              <a:gd name="connsiteX13" fmla="*/ 437403 w 2550833"/>
              <a:gd name="connsiteY13" fmla="*/ 228600 h 1882588"/>
              <a:gd name="connsiteX14" fmla="*/ 318621 w 2550833"/>
              <a:gd name="connsiteY14" fmla="*/ 51547 h 1882588"/>
              <a:gd name="connsiteX15" fmla="*/ 2201209 w 2550833"/>
              <a:gd name="connsiteY15" fmla="*/ 11206 h 1882588"/>
              <a:gd name="connsiteX16" fmla="*/ 2201209 w 2550833"/>
              <a:gd name="connsiteY16" fmla="*/ 11206 h 1882588"/>
              <a:gd name="connsiteX17" fmla="*/ 2506009 w 2550833"/>
              <a:gd name="connsiteY17" fmla="*/ 0 h 1882588"/>
              <a:gd name="connsiteX18" fmla="*/ 2506009 w 2550833"/>
              <a:gd name="connsiteY18" fmla="*/ 1066800 h 1882588"/>
              <a:gd name="connsiteX19" fmla="*/ 2506009 w 2550833"/>
              <a:gd name="connsiteY19" fmla="*/ 1752600 h 1882588"/>
              <a:gd name="connsiteX20" fmla="*/ 1972609 w 2550833"/>
              <a:gd name="connsiteY20" fmla="*/ 1828800 h 1882588"/>
              <a:gd name="connsiteX0" fmla="*/ 1947956 w 2526180"/>
              <a:gd name="connsiteY0" fmla="*/ 1828800 h 1882588"/>
              <a:gd name="connsiteX1" fmla="*/ 361203 w 2526180"/>
              <a:gd name="connsiteY1" fmla="*/ 1866900 h 1882588"/>
              <a:gd name="connsiteX2" fmla="*/ 428438 w 2526180"/>
              <a:gd name="connsiteY2" fmla="*/ 1611406 h 1882588"/>
              <a:gd name="connsiteX3" fmla="*/ 2015191 w 2526180"/>
              <a:gd name="connsiteY3" fmla="*/ 1624853 h 1882588"/>
              <a:gd name="connsiteX4" fmla="*/ 2163109 w 2526180"/>
              <a:gd name="connsiteY4" fmla="*/ 1355912 h 1882588"/>
              <a:gd name="connsiteX5" fmla="*/ 412749 w 2526180"/>
              <a:gd name="connsiteY5" fmla="*/ 1295400 h 1882588"/>
              <a:gd name="connsiteX6" fmla="*/ 412749 w 2526180"/>
              <a:gd name="connsiteY6" fmla="*/ 1143000 h 1882588"/>
              <a:gd name="connsiteX7" fmla="*/ 2190003 w 2526180"/>
              <a:gd name="connsiteY7" fmla="*/ 1060077 h 1882588"/>
              <a:gd name="connsiteX8" fmla="*/ 2082427 w 2526180"/>
              <a:gd name="connsiteY8" fmla="*/ 818030 h 1882588"/>
              <a:gd name="connsiteX9" fmla="*/ 412749 w 2526180"/>
              <a:gd name="connsiteY9" fmla="*/ 762000 h 1882588"/>
              <a:gd name="connsiteX10" fmla="*/ 336550 w 2526180"/>
              <a:gd name="connsiteY10" fmla="*/ 609600 h 1882588"/>
              <a:gd name="connsiteX11" fmla="*/ 2176556 w 2526180"/>
              <a:gd name="connsiteY11" fmla="*/ 535641 h 1882588"/>
              <a:gd name="connsiteX12" fmla="*/ 2109321 w 2526180"/>
              <a:gd name="connsiteY12" fmla="*/ 293594 h 1882588"/>
              <a:gd name="connsiteX13" fmla="*/ 412750 w 2526180"/>
              <a:gd name="connsiteY13" fmla="*/ 228600 h 1882588"/>
              <a:gd name="connsiteX14" fmla="*/ 293968 w 2526180"/>
              <a:gd name="connsiteY14" fmla="*/ 51547 h 1882588"/>
              <a:gd name="connsiteX15" fmla="*/ 2176556 w 2526180"/>
              <a:gd name="connsiteY15" fmla="*/ 11206 h 1882588"/>
              <a:gd name="connsiteX16" fmla="*/ 2176556 w 2526180"/>
              <a:gd name="connsiteY16" fmla="*/ 11206 h 1882588"/>
              <a:gd name="connsiteX17" fmla="*/ 2481356 w 2526180"/>
              <a:gd name="connsiteY17" fmla="*/ 0 h 1882588"/>
              <a:gd name="connsiteX18" fmla="*/ 2481356 w 2526180"/>
              <a:gd name="connsiteY18" fmla="*/ 1066800 h 1882588"/>
              <a:gd name="connsiteX19" fmla="*/ 2481356 w 2526180"/>
              <a:gd name="connsiteY19" fmla="*/ 1752600 h 1882588"/>
              <a:gd name="connsiteX20" fmla="*/ 1947956 w 2526180"/>
              <a:gd name="connsiteY20" fmla="*/ 1828800 h 1882588"/>
              <a:gd name="connsiteX0" fmla="*/ 1947956 w 2526180"/>
              <a:gd name="connsiteY0" fmla="*/ 1828800 h 1882588"/>
              <a:gd name="connsiteX1" fmla="*/ 412748 w 2526180"/>
              <a:gd name="connsiteY1" fmla="*/ 1828800 h 1882588"/>
              <a:gd name="connsiteX2" fmla="*/ 428438 w 2526180"/>
              <a:gd name="connsiteY2" fmla="*/ 1611406 h 1882588"/>
              <a:gd name="connsiteX3" fmla="*/ 2015191 w 2526180"/>
              <a:gd name="connsiteY3" fmla="*/ 1624853 h 1882588"/>
              <a:gd name="connsiteX4" fmla="*/ 2163109 w 2526180"/>
              <a:gd name="connsiteY4" fmla="*/ 1355912 h 1882588"/>
              <a:gd name="connsiteX5" fmla="*/ 412749 w 2526180"/>
              <a:gd name="connsiteY5" fmla="*/ 1295400 h 1882588"/>
              <a:gd name="connsiteX6" fmla="*/ 412749 w 2526180"/>
              <a:gd name="connsiteY6" fmla="*/ 1143000 h 1882588"/>
              <a:gd name="connsiteX7" fmla="*/ 2190003 w 2526180"/>
              <a:gd name="connsiteY7" fmla="*/ 1060077 h 1882588"/>
              <a:gd name="connsiteX8" fmla="*/ 2082427 w 2526180"/>
              <a:gd name="connsiteY8" fmla="*/ 818030 h 1882588"/>
              <a:gd name="connsiteX9" fmla="*/ 412749 w 2526180"/>
              <a:gd name="connsiteY9" fmla="*/ 762000 h 1882588"/>
              <a:gd name="connsiteX10" fmla="*/ 336550 w 2526180"/>
              <a:gd name="connsiteY10" fmla="*/ 609600 h 1882588"/>
              <a:gd name="connsiteX11" fmla="*/ 2176556 w 2526180"/>
              <a:gd name="connsiteY11" fmla="*/ 535641 h 1882588"/>
              <a:gd name="connsiteX12" fmla="*/ 2109321 w 2526180"/>
              <a:gd name="connsiteY12" fmla="*/ 293594 h 1882588"/>
              <a:gd name="connsiteX13" fmla="*/ 412750 w 2526180"/>
              <a:gd name="connsiteY13" fmla="*/ 228600 h 1882588"/>
              <a:gd name="connsiteX14" fmla="*/ 293968 w 2526180"/>
              <a:gd name="connsiteY14" fmla="*/ 51547 h 1882588"/>
              <a:gd name="connsiteX15" fmla="*/ 2176556 w 2526180"/>
              <a:gd name="connsiteY15" fmla="*/ 11206 h 1882588"/>
              <a:gd name="connsiteX16" fmla="*/ 2176556 w 2526180"/>
              <a:gd name="connsiteY16" fmla="*/ 11206 h 1882588"/>
              <a:gd name="connsiteX17" fmla="*/ 2481356 w 2526180"/>
              <a:gd name="connsiteY17" fmla="*/ 0 h 1882588"/>
              <a:gd name="connsiteX18" fmla="*/ 2481356 w 2526180"/>
              <a:gd name="connsiteY18" fmla="*/ 1066800 h 1882588"/>
              <a:gd name="connsiteX19" fmla="*/ 2481356 w 2526180"/>
              <a:gd name="connsiteY19" fmla="*/ 1752600 h 1882588"/>
              <a:gd name="connsiteX20" fmla="*/ 1947956 w 2526180"/>
              <a:gd name="connsiteY20" fmla="*/ 1828800 h 1882588"/>
              <a:gd name="connsiteX0" fmla="*/ 1947956 w 2526180"/>
              <a:gd name="connsiteY0" fmla="*/ 1828800 h 1882588"/>
              <a:gd name="connsiteX1" fmla="*/ 412748 w 2526180"/>
              <a:gd name="connsiteY1" fmla="*/ 1828800 h 1882588"/>
              <a:gd name="connsiteX2" fmla="*/ 412748 w 2526180"/>
              <a:gd name="connsiteY2" fmla="*/ 1676400 h 1882588"/>
              <a:gd name="connsiteX3" fmla="*/ 2015191 w 2526180"/>
              <a:gd name="connsiteY3" fmla="*/ 1624853 h 1882588"/>
              <a:gd name="connsiteX4" fmla="*/ 2163109 w 2526180"/>
              <a:gd name="connsiteY4" fmla="*/ 1355912 h 1882588"/>
              <a:gd name="connsiteX5" fmla="*/ 412749 w 2526180"/>
              <a:gd name="connsiteY5" fmla="*/ 1295400 h 1882588"/>
              <a:gd name="connsiteX6" fmla="*/ 412749 w 2526180"/>
              <a:gd name="connsiteY6" fmla="*/ 1143000 h 1882588"/>
              <a:gd name="connsiteX7" fmla="*/ 2190003 w 2526180"/>
              <a:gd name="connsiteY7" fmla="*/ 1060077 h 1882588"/>
              <a:gd name="connsiteX8" fmla="*/ 2082427 w 2526180"/>
              <a:gd name="connsiteY8" fmla="*/ 818030 h 1882588"/>
              <a:gd name="connsiteX9" fmla="*/ 412749 w 2526180"/>
              <a:gd name="connsiteY9" fmla="*/ 762000 h 1882588"/>
              <a:gd name="connsiteX10" fmla="*/ 336550 w 2526180"/>
              <a:gd name="connsiteY10" fmla="*/ 609600 h 1882588"/>
              <a:gd name="connsiteX11" fmla="*/ 2176556 w 2526180"/>
              <a:gd name="connsiteY11" fmla="*/ 535641 h 1882588"/>
              <a:gd name="connsiteX12" fmla="*/ 2109321 w 2526180"/>
              <a:gd name="connsiteY12" fmla="*/ 293594 h 1882588"/>
              <a:gd name="connsiteX13" fmla="*/ 412750 w 2526180"/>
              <a:gd name="connsiteY13" fmla="*/ 228600 h 1882588"/>
              <a:gd name="connsiteX14" fmla="*/ 293968 w 2526180"/>
              <a:gd name="connsiteY14" fmla="*/ 51547 h 1882588"/>
              <a:gd name="connsiteX15" fmla="*/ 2176556 w 2526180"/>
              <a:gd name="connsiteY15" fmla="*/ 11206 h 1882588"/>
              <a:gd name="connsiteX16" fmla="*/ 2176556 w 2526180"/>
              <a:gd name="connsiteY16" fmla="*/ 11206 h 1882588"/>
              <a:gd name="connsiteX17" fmla="*/ 2481356 w 2526180"/>
              <a:gd name="connsiteY17" fmla="*/ 0 h 1882588"/>
              <a:gd name="connsiteX18" fmla="*/ 2481356 w 2526180"/>
              <a:gd name="connsiteY18" fmla="*/ 1066800 h 1882588"/>
              <a:gd name="connsiteX19" fmla="*/ 2481356 w 2526180"/>
              <a:gd name="connsiteY19" fmla="*/ 1752600 h 1882588"/>
              <a:gd name="connsiteX20" fmla="*/ 1947956 w 2526180"/>
              <a:gd name="connsiteY20" fmla="*/ 1828800 h 1882588"/>
              <a:gd name="connsiteX0" fmla="*/ 1947956 w 2526180"/>
              <a:gd name="connsiteY0" fmla="*/ 1828800 h 1882588"/>
              <a:gd name="connsiteX1" fmla="*/ 412748 w 2526180"/>
              <a:gd name="connsiteY1" fmla="*/ 1828800 h 1882588"/>
              <a:gd name="connsiteX2" fmla="*/ 412748 w 2526180"/>
              <a:gd name="connsiteY2" fmla="*/ 1676400 h 1882588"/>
              <a:gd name="connsiteX3" fmla="*/ 2015191 w 2526180"/>
              <a:gd name="connsiteY3" fmla="*/ 1624853 h 1882588"/>
              <a:gd name="connsiteX4" fmla="*/ 2163109 w 2526180"/>
              <a:gd name="connsiteY4" fmla="*/ 1355912 h 1882588"/>
              <a:gd name="connsiteX5" fmla="*/ 412749 w 2526180"/>
              <a:gd name="connsiteY5" fmla="*/ 1295400 h 1882588"/>
              <a:gd name="connsiteX6" fmla="*/ 412748 w 2526180"/>
              <a:gd name="connsiteY6" fmla="*/ 1120588 h 1882588"/>
              <a:gd name="connsiteX7" fmla="*/ 2190003 w 2526180"/>
              <a:gd name="connsiteY7" fmla="*/ 1060077 h 1882588"/>
              <a:gd name="connsiteX8" fmla="*/ 2082427 w 2526180"/>
              <a:gd name="connsiteY8" fmla="*/ 818030 h 1882588"/>
              <a:gd name="connsiteX9" fmla="*/ 412749 w 2526180"/>
              <a:gd name="connsiteY9" fmla="*/ 762000 h 1882588"/>
              <a:gd name="connsiteX10" fmla="*/ 336550 w 2526180"/>
              <a:gd name="connsiteY10" fmla="*/ 609600 h 1882588"/>
              <a:gd name="connsiteX11" fmla="*/ 2176556 w 2526180"/>
              <a:gd name="connsiteY11" fmla="*/ 535641 h 1882588"/>
              <a:gd name="connsiteX12" fmla="*/ 2109321 w 2526180"/>
              <a:gd name="connsiteY12" fmla="*/ 293594 h 1882588"/>
              <a:gd name="connsiteX13" fmla="*/ 412750 w 2526180"/>
              <a:gd name="connsiteY13" fmla="*/ 228600 h 1882588"/>
              <a:gd name="connsiteX14" fmla="*/ 293968 w 2526180"/>
              <a:gd name="connsiteY14" fmla="*/ 51547 h 1882588"/>
              <a:gd name="connsiteX15" fmla="*/ 2176556 w 2526180"/>
              <a:gd name="connsiteY15" fmla="*/ 11206 h 1882588"/>
              <a:gd name="connsiteX16" fmla="*/ 2176556 w 2526180"/>
              <a:gd name="connsiteY16" fmla="*/ 11206 h 1882588"/>
              <a:gd name="connsiteX17" fmla="*/ 2481356 w 2526180"/>
              <a:gd name="connsiteY17" fmla="*/ 0 h 1882588"/>
              <a:gd name="connsiteX18" fmla="*/ 2481356 w 2526180"/>
              <a:gd name="connsiteY18" fmla="*/ 1066800 h 1882588"/>
              <a:gd name="connsiteX19" fmla="*/ 2481356 w 2526180"/>
              <a:gd name="connsiteY19" fmla="*/ 1752600 h 1882588"/>
              <a:gd name="connsiteX20" fmla="*/ 1947956 w 2526180"/>
              <a:gd name="connsiteY20" fmla="*/ 1828800 h 1882588"/>
              <a:gd name="connsiteX0" fmla="*/ 1947956 w 2526180"/>
              <a:gd name="connsiteY0" fmla="*/ 1828800 h 1882588"/>
              <a:gd name="connsiteX1" fmla="*/ 412748 w 2526180"/>
              <a:gd name="connsiteY1" fmla="*/ 1828800 h 1882588"/>
              <a:gd name="connsiteX2" fmla="*/ 412748 w 2526180"/>
              <a:gd name="connsiteY2" fmla="*/ 1676400 h 1882588"/>
              <a:gd name="connsiteX3" fmla="*/ 2015191 w 2526180"/>
              <a:gd name="connsiteY3" fmla="*/ 1624853 h 1882588"/>
              <a:gd name="connsiteX4" fmla="*/ 2163109 w 2526180"/>
              <a:gd name="connsiteY4" fmla="*/ 1355912 h 1882588"/>
              <a:gd name="connsiteX5" fmla="*/ 412749 w 2526180"/>
              <a:gd name="connsiteY5" fmla="*/ 1295400 h 1882588"/>
              <a:gd name="connsiteX6" fmla="*/ 412748 w 2526180"/>
              <a:gd name="connsiteY6" fmla="*/ 1120588 h 1882588"/>
              <a:gd name="connsiteX7" fmla="*/ 2190003 w 2526180"/>
              <a:gd name="connsiteY7" fmla="*/ 1060077 h 1882588"/>
              <a:gd name="connsiteX8" fmla="*/ 2082427 w 2526180"/>
              <a:gd name="connsiteY8" fmla="*/ 818030 h 1882588"/>
              <a:gd name="connsiteX9" fmla="*/ 412749 w 2526180"/>
              <a:gd name="connsiteY9" fmla="*/ 762000 h 1882588"/>
              <a:gd name="connsiteX10" fmla="*/ 412748 w 2526180"/>
              <a:gd name="connsiteY10" fmla="*/ 587188 h 1882588"/>
              <a:gd name="connsiteX11" fmla="*/ 2176556 w 2526180"/>
              <a:gd name="connsiteY11" fmla="*/ 535641 h 1882588"/>
              <a:gd name="connsiteX12" fmla="*/ 2109321 w 2526180"/>
              <a:gd name="connsiteY12" fmla="*/ 293594 h 1882588"/>
              <a:gd name="connsiteX13" fmla="*/ 412750 w 2526180"/>
              <a:gd name="connsiteY13" fmla="*/ 228600 h 1882588"/>
              <a:gd name="connsiteX14" fmla="*/ 293968 w 2526180"/>
              <a:gd name="connsiteY14" fmla="*/ 51547 h 1882588"/>
              <a:gd name="connsiteX15" fmla="*/ 2176556 w 2526180"/>
              <a:gd name="connsiteY15" fmla="*/ 11206 h 1882588"/>
              <a:gd name="connsiteX16" fmla="*/ 2176556 w 2526180"/>
              <a:gd name="connsiteY16" fmla="*/ 11206 h 1882588"/>
              <a:gd name="connsiteX17" fmla="*/ 2481356 w 2526180"/>
              <a:gd name="connsiteY17" fmla="*/ 0 h 1882588"/>
              <a:gd name="connsiteX18" fmla="*/ 2481356 w 2526180"/>
              <a:gd name="connsiteY18" fmla="*/ 1066800 h 1882588"/>
              <a:gd name="connsiteX19" fmla="*/ 2481356 w 2526180"/>
              <a:gd name="connsiteY19" fmla="*/ 1752600 h 1882588"/>
              <a:gd name="connsiteX20" fmla="*/ 1947956 w 2526180"/>
              <a:gd name="connsiteY20" fmla="*/ 1828800 h 1882588"/>
              <a:gd name="connsiteX0" fmla="*/ 1947956 w 2526180"/>
              <a:gd name="connsiteY0" fmla="*/ 1828800 h 1882588"/>
              <a:gd name="connsiteX1" fmla="*/ 412748 w 2526180"/>
              <a:gd name="connsiteY1" fmla="*/ 1828800 h 1882588"/>
              <a:gd name="connsiteX2" fmla="*/ 412748 w 2526180"/>
              <a:gd name="connsiteY2" fmla="*/ 1676400 h 1882588"/>
              <a:gd name="connsiteX3" fmla="*/ 2015191 w 2526180"/>
              <a:gd name="connsiteY3" fmla="*/ 1624853 h 1882588"/>
              <a:gd name="connsiteX4" fmla="*/ 2163109 w 2526180"/>
              <a:gd name="connsiteY4" fmla="*/ 1355912 h 1882588"/>
              <a:gd name="connsiteX5" fmla="*/ 412749 w 2526180"/>
              <a:gd name="connsiteY5" fmla="*/ 1295400 h 1882588"/>
              <a:gd name="connsiteX6" fmla="*/ 412748 w 2526180"/>
              <a:gd name="connsiteY6" fmla="*/ 1120588 h 1882588"/>
              <a:gd name="connsiteX7" fmla="*/ 2190003 w 2526180"/>
              <a:gd name="connsiteY7" fmla="*/ 1060077 h 1882588"/>
              <a:gd name="connsiteX8" fmla="*/ 2082427 w 2526180"/>
              <a:gd name="connsiteY8" fmla="*/ 818030 h 1882588"/>
              <a:gd name="connsiteX9" fmla="*/ 412749 w 2526180"/>
              <a:gd name="connsiteY9" fmla="*/ 762000 h 1882588"/>
              <a:gd name="connsiteX10" fmla="*/ 412748 w 2526180"/>
              <a:gd name="connsiteY10" fmla="*/ 587188 h 1882588"/>
              <a:gd name="connsiteX11" fmla="*/ 2176556 w 2526180"/>
              <a:gd name="connsiteY11" fmla="*/ 535641 h 1882588"/>
              <a:gd name="connsiteX12" fmla="*/ 2109321 w 2526180"/>
              <a:gd name="connsiteY12" fmla="*/ 293594 h 1882588"/>
              <a:gd name="connsiteX13" fmla="*/ 412750 w 2526180"/>
              <a:gd name="connsiteY13" fmla="*/ 228600 h 1882588"/>
              <a:gd name="connsiteX14" fmla="*/ 293968 w 2526180"/>
              <a:gd name="connsiteY14" fmla="*/ 51547 h 1882588"/>
              <a:gd name="connsiteX15" fmla="*/ 2176556 w 2526180"/>
              <a:gd name="connsiteY15" fmla="*/ 11206 h 1882588"/>
              <a:gd name="connsiteX16" fmla="*/ 2176556 w 2526180"/>
              <a:gd name="connsiteY16" fmla="*/ 11206 h 1882588"/>
              <a:gd name="connsiteX17" fmla="*/ 2481356 w 2526180"/>
              <a:gd name="connsiteY17" fmla="*/ 0 h 1882588"/>
              <a:gd name="connsiteX18" fmla="*/ 2481356 w 2526180"/>
              <a:gd name="connsiteY18" fmla="*/ 1066800 h 1882588"/>
              <a:gd name="connsiteX19" fmla="*/ 2481356 w 2526180"/>
              <a:gd name="connsiteY19" fmla="*/ 1752600 h 1882588"/>
              <a:gd name="connsiteX20" fmla="*/ 1947956 w 2526180"/>
              <a:gd name="connsiteY20" fmla="*/ 1828800 h 1882588"/>
              <a:gd name="connsiteX0" fmla="*/ 1947956 w 2526180"/>
              <a:gd name="connsiteY0" fmla="*/ 1828800 h 1882588"/>
              <a:gd name="connsiteX1" fmla="*/ 412748 w 2526180"/>
              <a:gd name="connsiteY1" fmla="*/ 1882588 h 1882588"/>
              <a:gd name="connsiteX2" fmla="*/ 412748 w 2526180"/>
              <a:gd name="connsiteY2" fmla="*/ 1676400 h 1882588"/>
              <a:gd name="connsiteX3" fmla="*/ 2015191 w 2526180"/>
              <a:gd name="connsiteY3" fmla="*/ 1624853 h 1882588"/>
              <a:gd name="connsiteX4" fmla="*/ 2163109 w 2526180"/>
              <a:gd name="connsiteY4" fmla="*/ 1355912 h 1882588"/>
              <a:gd name="connsiteX5" fmla="*/ 412749 w 2526180"/>
              <a:gd name="connsiteY5" fmla="*/ 1295400 h 1882588"/>
              <a:gd name="connsiteX6" fmla="*/ 412748 w 2526180"/>
              <a:gd name="connsiteY6" fmla="*/ 1120588 h 1882588"/>
              <a:gd name="connsiteX7" fmla="*/ 2190003 w 2526180"/>
              <a:gd name="connsiteY7" fmla="*/ 1060077 h 1882588"/>
              <a:gd name="connsiteX8" fmla="*/ 2082427 w 2526180"/>
              <a:gd name="connsiteY8" fmla="*/ 818030 h 1882588"/>
              <a:gd name="connsiteX9" fmla="*/ 412749 w 2526180"/>
              <a:gd name="connsiteY9" fmla="*/ 762000 h 1882588"/>
              <a:gd name="connsiteX10" fmla="*/ 412748 w 2526180"/>
              <a:gd name="connsiteY10" fmla="*/ 587188 h 1882588"/>
              <a:gd name="connsiteX11" fmla="*/ 2176556 w 2526180"/>
              <a:gd name="connsiteY11" fmla="*/ 535641 h 1882588"/>
              <a:gd name="connsiteX12" fmla="*/ 2109321 w 2526180"/>
              <a:gd name="connsiteY12" fmla="*/ 293594 h 1882588"/>
              <a:gd name="connsiteX13" fmla="*/ 412750 w 2526180"/>
              <a:gd name="connsiteY13" fmla="*/ 228600 h 1882588"/>
              <a:gd name="connsiteX14" fmla="*/ 293968 w 2526180"/>
              <a:gd name="connsiteY14" fmla="*/ 51547 h 1882588"/>
              <a:gd name="connsiteX15" fmla="*/ 2176556 w 2526180"/>
              <a:gd name="connsiteY15" fmla="*/ 11206 h 1882588"/>
              <a:gd name="connsiteX16" fmla="*/ 2176556 w 2526180"/>
              <a:gd name="connsiteY16" fmla="*/ 11206 h 1882588"/>
              <a:gd name="connsiteX17" fmla="*/ 2481356 w 2526180"/>
              <a:gd name="connsiteY17" fmla="*/ 0 h 1882588"/>
              <a:gd name="connsiteX18" fmla="*/ 2481356 w 2526180"/>
              <a:gd name="connsiteY18" fmla="*/ 1066800 h 1882588"/>
              <a:gd name="connsiteX19" fmla="*/ 2481356 w 2526180"/>
              <a:gd name="connsiteY19" fmla="*/ 1752600 h 1882588"/>
              <a:gd name="connsiteX20" fmla="*/ 1947956 w 2526180"/>
              <a:gd name="connsiteY20" fmla="*/ 1828800 h 1882588"/>
              <a:gd name="connsiteX0" fmla="*/ 1947956 w 2526180"/>
              <a:gd name="connsiteY0" fmla="*/ 1828800 h 1882588"/>
              <a:gd name="connsiteX1" fmla="*/ 412748 w 2526180"/>
              <a:gd name="connsiteY1" fmla="*/ 1882588 h 1882588"/>
              <a:gd name="connsiteX2" fmla="*/ 2015191 w 2526180"/>
              <a:gd name="connsiteY2" fmla="*/ 1624853 h 1882588"/>
              <a:gd name="connsiteX3" fmla="*/ 2163109 w 2526180"/>
              <a:gd name="connsiteY3" fmla="*/ 1355912 h 1882588"/>
              <a:gd name="connsiteX4" fmla="*/ 412749 w 2526180"/>
              <a:gd name="connsiteY4" fmla="*/ 1295400 h 1882588"/>
              <a:gd name="connsiteX5" fmla="*/ 412748 w 2526180"/>
              <a:gd name="connsiteY5" fmla="*/ 1120588 h 1882588"/>
              <a:gd name="connsiteX6" fmla="*/ 2190003 w 2526180"/>
              <a:gd name="connsiteY6" fmla="*/ 1060077 h 1882588"/>
              <a:gd name="connsiteX7" fmla="*/ 2082427 w 2526180"/>
              <a:gd name="connsiteY7" fmla="*/ 818030 h 1882588"/>
              <a:gd name="connsiteX8" fmla="*/ 412749 w 2526180"/>
              <a:gd name="connsiteY8" fmla="*/ 762000 h 1882588"/>
              <a:gd name="connsiteX9" fmla="*/ 412748 w 2526180"/>
              <a:gd name="connsiteY9" fmla="*/ 587188 h 1882588"/>
              <a:gd name="connsiteX10" fmla="*/ 2176556 w 2526180"/>
              <a:gd name="connsiteY10" fmla="*/ 535641 h 1882588"/>
              <a:gd name="connsiteX11" fmla="*/ 2109321 w 2526180"/>
              <a:gd name="connsiteY11" fmla="*/ 293594 h 1882588"/>
              <a:gd name="connsiteX12" fmla="*/ 412750 w 2526180"/>
              <a:gd name="connsiteY12" fmla="*/ 228600 h 1882588"/>
              <a:gd name="connsiteX13" fmla="*/ 293968 w 2526180"/>
              <a:gd name="connsiteY13" fmla="*/ 51547 h 1882588"/>
              <a:gd name="connsiteX14" fmla="*/ 2176556 w 2526180"/>
              <a:gd name="connsiteY14" fmla="*/ 11206 h 1882588"/>
              <a:gd name="connsiteX15" fmla="*/ 2176556 w 2526180"/>
              <a:gd name="connsiteY15" fmla="*/ 11206 h 1882588"/>
              <a:gd name="connsiteX16" fmla="*/ 2481356 w 2526180"/>
              <a:gd name="connsiteY16" fmla="*/ 0 h 1882588"/>
              <a:gd name="connsiteX17" fmla="*/ 2481356 w 2526180"/>
              <a:gd name="connsiteY17" fmla="*/ 1066800 h 1882588"/>
              <a:gd name="connsiteX18" fmla="*/ 2481356 w 2526180"/>
              <a:gd name="connsiteY18" fmla="*/ 1752600 h 1882588"/>
              <a:gd name="connsiteX19" fmla="*/ 1947956 w 2526180"/>
              <a:gd name="connsiteY19" fmla="*/ 1828800 h 1882588"/>
              <a:gd name="connsiteX0" fmla="*/ 1947956 w 2526180"/>
              <a:gd name="connsiteY0" fmla="*/ 1828800 h 1882588"/>
              <a:gd name="connsiteX1" fmla="*/ 2015191 w 2526180"/>
              <a:gd name="connsiteY1" fmla="*/ 1624853 h 1882588"/>
              <a:gd name="connsiteX2" fmla="*/ 2163109 w 2526180"/>
              <a:gd name="connsiteY2" fmla="*/ 1355912 h 1882588"/>
              <a:gd name="connsiteX3" fmla="*/ 412749 w 2526180"/>
              <a:gd name="connsiteY3" fmla="*/ 1295400 h 1882588"/>
              <a:gd name="connsiteX4" fmla="*/ 412748 w 2526180"/>
              <a:gd name="connsiteY4" fmla="*/ 1120588 h 1882588"/>
              <a:gd name="connsiteX5" fmla="*/ 2190003 w 2526180"/>
              <a:gd name="connsiteY5" fmla="*/ 1060077 h 1882588"/>
              <a:gd name="connsiteX6" fmla="*/ 2082427 w 2526180"/>
              <a:gd name="connsiteY6" fmla="*/ 818030 h 1882588"/>
              <a:gd name="connsiteX7" fmla="*/ 412749 w 2526180"/>
              <a:gd name="connsiteY7" fmla="*/ 762000 h 1882588"/>
              <a:gd name="connsiteX8" fmla="*/ 412748 w 2526180"/>
              <a:gd name="connsiteY8" fmla="*/ 587188 h 1882588"/>
              <a:gd name="connsiteX9" fmla="*/ 2176556 w 2526180"/>
              <a:gd name="connsiteY9" fmla="*/ 535641 h 1882588"/>
              <a:gd name="connsiteX10" fmla="*/ 2109321 w 2526180"/>
              <a:gd name="connsiteY10" fmla="*/ 293594 h 1882588"/>
              <a:gd name="connsiteX11" fmla="*/ 412750 w 2526180"/>
              <a:gd name="connsiteY11" fmla="*/ 228600 h 1882588"/>
              <a:gd name="connsiteX12" fmla="*/ 293968 w 2526180"/>
              <a:gd name="connsiteY12" fmla="*/ 51547 h 1882588"/>
              <a:gd name="connsiteX13" fmla="*/ 2176556 w 2526180"/>
              <a:gd name="connsiteY13" fmla="*/ 11206 h 1882588"/>
              <a:gd name="connsiteX14" fmla="*/ 2176556 w 2526180"/>
              <a:gd name="connsiteY14" fmla="*/ 11206 h 1882588"/>
              <a:gd name="connsiteX15" fmla="*/ 2481356 w 2526180"/>
              <a:gd name="connsiteY15" fmla="*/ 0 h 1882588"/>
              <a:gd name="connsiteX16" fmla="*/ 2481356 w 2526180"/>
              <a:gd name="connsiteY16" fmla="*/ 1066800 h 1882588"/>
              <a:gd name="connsiteX17" fmla="*/ 2481356 w 2526180"/>
              <a:gd name="connsiteY17" fmla="*/ 1752600 h 1882588"/>
              <a:gd name="connsiteX18" fmla="*/ 1947956 w 2526180"/>
              <a:gd name="connsiteY18" fmla="*/ 1828800 h 1882588"/>
              <a:gd name="connsiteX0" fmla="*/ 2481356 w 2526180"/>
              <a:gd name="connsiteY0" fmla="*/ 1752600 h 1845609"/>
              <a:gd name="connsiteX1" fmla="*/ 2015191 w 2526180"/>
              <a:gd name="connsiteY1" fmla="*/ 1624853 h 1845609"/>
              <a:gd name="connsiteX2" fmla="*/ 2163109 w 2526180"/>
              <a:gd name="connsiteY2" fmla="*/ 1355912 h 1845609"/>
              <a:gd name="connsiteX3" fmla="*/ 412749 w 2526180"/>
              <a:gd name="connsiteY3" fmla="*/ 1295400 h 1845609"/>
              <a:gd name="connsiteX4" fmla="*/ 412748 w 2526180"/>
              <a:gd name="connsiteY4" fmla="*/ 1120588 h 1845609"/>
              <a:gd name="connsiteX5" fmla="*/ 2190003 w 2526180"/>
              <a:gd name="connsiteY5" fmla="*/ 1060077 h 1845609"/>
              <a:gd name="connsiteX6" fmla="*/ 2082427 w 2526180"/>
              <a:gd name="connsiteY6" fmla="*/ 818030 h 1845609"/>
              <a:gd name="connsiteX7" fmla="*/ 412749 w 2526180"/>
              <a:gd name="connsiteY7" fmla="*/ 762000 h 1845609"/>
              <a:gd name="connsiteX8" fmla="*/ 412748 w 2526180"/>
              <a:gd name="connsiteY8" fmla="*/ 587188 h 1845609"/>
              <a:gd name="connsiteX9" fmla="*/ 2176556 w 2526180"/>
              <a:gd name="connsiteY9" fmla="*/ 535641 h 1845609"/>
              <a:gd name="connsiteX10" fmla="*/ 2109321 w 2526180"/>
              <a:gd name="connsiteY10" fmla="*/ 293594 h 1845609"/>
              <a:gd name="connsiteX11" fmla="*/ 412750 w 2526180"/>
              <a:gd name="connsiteY11" fmla="*/ 228600 h 1845609"/>
              <a:gd name="connsiteX12" fmla="*/ 293968 w 2526180"/>
              <a:gd name="connsiteY12" fmla="*/ 51547 h 1845609"/>
              <a:gd name="connsiteX13" fmla="*/ 2176556 w 2526180"/>
              <a:gd name="connsiteY13" fmla="*/ 11206 h 1845609"/>
              <a:gd name="connsiteX14" fmla="*/ 2176556 w 2526180"/>
              <a:gd name="connsiteY14" fmla="*/ 11206 h 1845609"/>
              <a:gd name="connsiteX15" fmla="*/ 2481356 w 2526180"/>
              <a:gd name="connsiteY15" fmla="*/ 0 h 1845609"/>
              <a:gd name="connsiteX16" fmla="*/ 2481356 w 2526180"/>
              <a:gd name="connsiteY16" fmla="*/ 1066800 h 1845609"/>
              <a:gd name="connsiteX17" fmla="*/ 2481356 w 2526180"/>
              <a:gd name="connsiteY17" fmla="*/ 1752600 h 1845609"/>
              <a:gd name="connsiteX0" fmla="*/ 2481356 w 2526180"/>
              <a:gd name="connsiteY0" fmla="*/ 1066800 h 1624853"/>
              <a:gd name="connsiteX1" fmla="*/ 2015191 w 2526180"/>
              <a:gd name="connsiteY1" fmla="*/ 1624853 h 1624853"/>
              <a:gd name="connsiteX2" fmla="*/ 2163109 w 2526180"/>
              <a:gd name="connsiteY2" fmla="*/ 1355912 h 1624853"/>
              <a:gd name="connsiteX3" fmla="*/ 412749 w 2526180"/>
              <a:gd name="connsiteY3" fmla="*/ 1295400 h 1624853"/>
              <a:gd name="connsiteX4" fmla="*/ 412748 w 2526180"/>
              <a:gd name="connsiteY4" fmla="*/ 1120588 h 1624853"/>
              <a:gd name="connsiteX5" fmla="*/ 2190003 w 2526180"/>
              <a:gd name="connsiteY5" fmla="*/ 1060077 h 1624853"/>
              <a:gd name="connsiteX6" fmla="*/ 2082427 w 2526180"/>
              <a:gd name="connsiteY6" fmla="*/ 818030 h 1624853"/>
              <a:gd name="connsiteX7" fmla="*/ 412749 w 2526180"/>
              <a:gd name="connsiteY7" fmla="*/ 762000 h 1624853"/>
              <a:gd name="connsiteX8" fmla="*/ 412748 w 2526180"/>
              <a:gd name="connsiteY8" fmla="*/ 587188 h 1624853"/>
              <a:gd name="connsiteX9" fmla="*/ 2176556 w 2526180"/>
              <a:gd name="connsiteY9" fmla="*/ 535641 h 1624853"/>
              <a:gd name="connsiteX10" fmla="*/ 2109321 w 2526180"/>
              <a:gd name="connsiteY10" fmla="*/ 293594 h 1624853"/>
              <a:gd name="connsiteX11" fmla="*/ 412750 w 2526180"/>
              <a:gd name="connsiteY11" fmla="*/ 228600 h 1624853"/>
              <a:gd name="connsiteX12" fmla="*/ 293968 w 2526180"/>
              <a:gd name="connsiteY12" fmla="*/ 51547 h 1624853"/>
              <a:gd name="connsiteX13" fmla="*/ 2176556 w 2526180"/>
              <a:gd name="connsiteY13" fmla="*/ 11206 h 1624853"/>
              <a:gd name="connsiteX14" fmla="*/ 2176556 w 2526180"/>
              <a:gd name="connsiteY14" fmla="*/ 11206 h 1624853"/>
              <a:gd name="connsiteX15" fmla="*/ 2481356 w 2526180"/>
              <a:gd name="connsiteY15" fmla="*/ 0 h 1624853"/>
              <a:gd name="connsiteX16" fmla="*/ 2481356 w 2526180"/>
              <a:gd name="connsiteY16" fmla="*/ 1066800 h 1624853"/>
              <a:gd name="connsiteX0" fmla="*/ 2481356 w 2526180"/>
              <a:gd name="connsiteY0" fmla="*/ 1066800 h 1355912"/>
              <a:gd name="connsiteX1" fmla="*/ 2163109 w 2526180"/>
              <a:gd name="connsiteY1" fmla="*/ 1355912 h 1355912"/>
              <a:gd name="connsiteX2" fmla="*/ 412749 w 2526180"/>
              <a:gd name="connsiteY2" fmla="*/ 1295400 h 1355912"/>
              <a:gd name="connsiteX3" fmla="*/ 412748 w 2526180"/>
              <a:gd name="connsiteY3" fmla="*/ 1120588 h 1355912"/>
              <a:gd name="connsiteX4" fmla="*/ 2190003 w 2526180"/>
              <a:gd name="connsiteY4" fmla="*/ 1060077 h 1355912"/>
              <a:gd name="connsiteX5" fmla="*/ 2082427 w 2526180"/>
              <a:gd name="connsiteY5" fmla="*/ 818030 h 1355912"/>
              <a:gd name="connsiteX6" fmla="*/ 412749 w 2526180"/>
              <a:gd name="connsiteY6" fmla="*/ 762000 h 1355912"/>
              <a:gd name="connsiteX7" fmla="*/ 412748 w 2526180"/>
              <a:gd name="connsiteY7" fmla="*/ 587188 h 1355912"/>
              <a:gd name="connsiteX8" fmla="*/ 2176556 w 2526180"/>
              <a:gd name="connsiteY8" fmla="*/ 535641 h 1355912"/>
              <a:gd name="connsiteX9" fmla="*/ 2109321 w 2526180"/>
              <a:gd name="connsiteY9" fmla="*/ 293594 h 1355912"/>
              <a:gd name="connsiteX10" fmla="*/ 412750 w 2526180"/>
              <a:gd name="connsiteY10" fmla="*/ 228600 h 1355912"/>
              <a:gd name="connsiteX11" fmla="*/ 293968 w 2526180"/>
              <a:gd name="connsiteY11" fmla="*/ 51547 h 1355912"/>
              <a:gd name="connsiteX12" fmla="*/ 2176556 w 2526180"/>
              <a:gd name="connsiteY12" fmla="*/ 11206 h 1355912"/>
              <a:gd name="connsiteX13" fmla="*/ 2176556 w 2526180"/>
              <a:gd name="connsiteY13" fmla="*/ 11206 h 1355912"/>
              <a:gd name="connsiteX14" fmla="*/ 2481356 w 2526180"/>
              <a:gd name="connsiteY14" fmla="*/ 0 h 1355912"/>
              <a:gd name="connsiteX15" fmla="*/ 2481356 w 2526180"/>
              <a:gd name="connsiteY15" fmla="*/ 1066800 h 1355912"/>
              <a:gd name="connsiteX0" fmla="*/ 2481356 w 2526180"/>
              <a:gd name="connsiteY0" fmla="*/ 1066800 h 1355912"/>
              <a:gd name="connsiteX1" fmla="*/ 2275909 w 2526180"/>
              <a:gd name="connsiteY1" fmla="*/ 1246447 h 1355912"/>
              <a:gd name="connsiteX2" fmla="*/ 2163109 w 2526180"/>
              <a:gd name="connsiteY2" fmla="*/ 1355912 h 1355912"/>
              <a:gd name="connsiteX3" fmla="*/ 412749 w 2526180"/>
              <a:gd name="connsiteY3" fmla="*/ 1295400 h 1355912"/>
              <a:gd name="connsiteX4" fmla="*/ 412748 w 2526180"/>
              <a:gd name="connsiteY4" fmla="*/ 1120588 h 1355912"/>
              <a:gd name="connsiteX5" fmla="*/ 2190003 w 2526180"/>
              <a:gd name="connsiteY5" fmla="*/ 1060077 h 1355912"/>
              <a:gd name="connsiteX6" fmla="*/ 2082427 w 2526180"/>
              <a:gd name="connsiteY6" fmla="*/ 818030 h 1355912"/>
              <a:gd name="connsiteX7" fmla="*/ 412749 w 2526180"/>
              <a:gd name="connsiteY7" fmla="*/ 762000 h 1355912"/>
              <a:gd name="connsiteX8" fmla="*/ 412748 w 2526180"/>
              <a:gd name="connsiteY8" fmla="*/ 587188 h 1355912"/>
              <a:gd name="connsiteX9" fmla="*/ 2176556 w 2526180"/>
              <a:gd name="connsiteY9" fmla="*/ 535641 h 1355912"/>
              <a:gd name="connsiteX10" fmla="*/ 2109321 w 2526180"/>
              <a:gd name="connsiteY10" fmla="*/ 293594 h 1355912"/>
              <a:gd name="connsiteX11" fmla="*/ 412750 w 2526180"/>
              <a:gd name="connsiteY11" fmla="*/ 228600 h 1355912"/>
              <a:gd name="connsiteX12" fmla="*/ 293968 w 2526180"/>
              <a:gd name="connsiteY12" fmla="*/ 51547 h 1355912"/>
              <a:gd name="connsiteX13" fmla="*/ 2176556 w 2526180"/>
              <a:gd name="connsiteY13" fmla="*/ 11206 h 1355912"/>
              <a:gd name="connsiteX14" fmla="*/ 2176556 w 2526180"/>
              <a:gd name="connsiteY14" fmla="*/ 11206 h 1355912"/>
              <a:gd name="connsiteX15" fmla="*/ 2481356 w 2526180"/>
              <a:gd name="connsiteY15" fmla="*/ 0 h 1355912"/>
              <a:gd name="connsiteX16" fmla="*/ 2481356 w 2526180"/>
              <a:gd name="connsiteY16" fmla="*/ 1066800 h 1355912"/>
              <a:gd name="connsiteX0" fmla="*/ 2481356 w 2526180"/>
              <a:gd name="connsiteY0" fmla="*/ 1066800 h 1355912"/>
              <a:gd name="connsiteX1" fmla="*/ 2476403 w 2526180"/>
              <a:gd name="connsiteY1" fmla="*/ 1342355 h 1355912"/>
              <a:gd name="connsiteX2" fmla="*/ 2163109 w 2526180"/>
              <a:gd name="connsiteY2" fmla="*/ 1355912 h 1355912"/>
              <a:gd name="connsiteX3" fmla="*/ 412749 w 2526180"/>
              <a:gd name="connsiteY3" fmla="*/ 1295400 h 1355912"/>
              <a:gd name="connsiteX4" fmla="*/ 412748 w 2526180"/>
              <a:gd name="connsiteY4" fmla="*/ 1120588 h 1355912"/>
              <a:gd name="connsiteX5" fmla="*/ 2190003 w 2526180"/>
              <a:gd name="connsiteY5" fmla="*/ 1060077 h 1355912"/>
              <a:gd name="connsiteX6" fmla="*/ 2082427 w 2526180"/>
              <a:gd name="connsiteY6" fmla="*/ 818030 h 1355912"/>
              <a:gd name="connsiteX7" fmla="*/ 412749 w 2526180"/>
              <a:gd name="connsiteY7" fmla="*/ 762000 h 1355912"/>
              <a:gd name="connsiteX8" fmla="*/ 412748 w 2526180"/>
              <a:gd name="connsiteY8" fmla="*/ 587188 h 1355912"/>
              <a:gd name="connsiteX9" fmla="*/ 2176556 w 2526180"/>
              <a:gd name="connsiteY9" fmla="*/ 535641 h 1355912"/>
              <a:gd name="connsiteX10" fmla="*/ 2109321 w 2526180"/>
              <a:gd name="connsiteY10" fmla="*/ 293594 h 1355912"/>
              <a:gd name="connsiteX11" fmla="*/ 412750 w 2526180"/>
              <a:gd name="connsiteY11" fmla="*/ 228600 h 1355912"/>
              <a:gd name="connsiteX12" fmla="*/ 293968 w 2526180"/>
              <a:gd name="connsiteY12" fmla="*/ 51547 h 1355912"/>
              <a:gd name="connsiteX13" fmla="*/ 2176556 w 2526180"/>
              <a:gd name="connsiteY13" fmla="*/ 11206 h 1355912"/>
              <a:gd name="connsiteX14" fmla="*/ 2176556 w 2526180"/>
              <a:gd name="connsiteY14" fmla="*/ 11206 h 1355912"/>
              <a:gd name="connsiteX15" fmla="*/ 2481356 w 2526180"/>
              <a:gd name="connsiteY15" fmla="*/ 0 h 1355912"/>
              <a:gd name="connsiteX16" fmla="*/ 2481356 w 2526180"/>
              <a:gd name="connsiteY16" fmla="*/ 1066800 h 1355912"/>
              <a:gd name="connsiteX0" fmla="*/ 2481356 w 2526180"/>
              <a:gd name="connsiteY0" fmla="*/ 1066800 h 1342356"/>
              <a:gd name="connsiteX1" fmla="*/ 2476403 w 2526180"/>
              <a:gd name="connsiteY1" fmla="*/ 1342355 h 1342356"/>
              <a:gd name="connsiteX2" fmla="*/ 2183161 w 2526180"/>
              <a:gd name="connsiteY2" fmla="*/ 1321040 h 1342356"/>
              <a:gd name="connsiteX3" fmla="*/ 412749 w 2526180"/>
              <a:gd name="connsiteY3" fmla="*/ 1295400 h 1342356"/>
              <a:gd name="connsiteX4" fmla="*/ 412748 w 2526180"/>
              <a:gd name="connsiteY4" fmla="*/ 1120588 h 1342356"/>
              <a:gd name="connsiteX5" fmla="*/ 2190003 w 2526180"/>
              <a:gd name="connsiteY5" fmla="*/ 1060077 h 1342356"/>
              <a:gd name="connsiteX6" fmla="*/ 2082427 w 2526180"/>
              <a:gd name="connsiteY6" fmla="*/ 818030 h 1342356"/>
              <a:gd name="connsiteX7" fmla="*/ 412749 w 2526180"/>
              <a:gd name="connsiteY7" fmla="*/ 762000 h 1342356"/>
              <a:gd name="connsiteX8" fmla="*/ 412748 w 2526180"/>
              <a:gd name="connsiteY8" fmla="*/ 587188 h 1342356"/>
              <a:gd name="connsiteX9" fmla="*/ 2176556 w 2526180"/>
              <a:gd name="connsiteY9" fmla="*/ 535641 h 1342356"/>
              <a:gd name="connsiteX10" fmla="*/ 2109321 w 2526180"/>
              <a:gd name="connsiteY10" fmla="*/ 293594 h 1342356"/>
              <a:gd name="connsiteX11" fmla="*/ 412750 w 2526180"/>
              <a:gd name="connsiteY11" fmla="*/ 228600 h 1342356"/>
              <a:gd name="connsiteX12" fmla="*/ 293968 w 2526180"/>
              <a:gd name="connsiteY12" fmla="*/ 51547 h 1342356"/>
              <a:gd name="connsiteX13" fmla="*/ 2176556 w 2526180"/>
              <a:gd name="connsiteY13" fmla="*/ 11206 h 1342356"/>
              <a:gd name="connsiteX14" fmla="*/ 2176556 w 2526180"/>
              <a:gd name="connsiteY14" fmla="*/ 11206 h 1342356"/>
              <a:gd name="connsiteX15" fmla="*/ 2481356 w 2526180"/>
              <a:gd name="connsiteY15" fmla="*/ 0 h 1342356"/>
              <a:gd name="connsiteX16" fmla="*/ 2481356 w 2526180"/>
              <a:gd name="connsiteY16" fmla="*/ 1066800 h 1342356"/>
              <a:gd name="connsiteX0" fmla="*/ 2481356 w 2526180"/>
              <a:gd name="connsiteY0" fmla="*/ 1066800 h 1344603"/>
              <a:gd name="connsiteX1" fmla="*/ 2476403 w 2526180"/>
              <a:gd name="connsiteY1" fmla="*/ 1342355 h 1344603"/>
              <a:gd name="connsiteX2" fmla="*/ 2183161 w 2526180"/>
              <a:gd name="connsiteY2" fmla="*/ 1321040 h 1344603"/>
              <a:gd name="connsiteX3" fmla="*/ 412749 w 2526180"/>
              <a:gd name="connsiteY3" fmla="*/ 1295400 h 1344603"/>
              <a:gd name="connsiteX4" fmla="*/ 412748 w 2526180"/>
              <a:gd name="connsiteY4" fmla="*/ 1120588 h 1344603"/>
              <a:gd name="connsiteX5" fmla="*/ 2190003 w 2526180"/>
              <a:gd name="connsiteY5" fmla="*/ 1060077 h 1344603"/>
              <a:gd name="connsiteX6" fmla="*/ 2082427 w 2526180"/>
              <a:gd name="connsiteY6" fmla="*/ 818030 h 1344603"/>
              <a:gd name="connsiteX7" fmla="*/ 412749 w 2526180"/>
              <a:gd name="connsiteY7" fmla="*/ 762000 h 1344603"/>
              <a:gd name="connsiteX8" fmla="*/ 412748 w 2526180"/>
              <a:gd name="connsiteY8" fmla="*/ 587188 h 1344603"/>
              <a:gd name="connsiteX9" fmla="*/ 2176556 w 2526180"/>
              <a:gd name="connsiteY9" fmla="*/ 535641 h 1344603"/>
              <a:gd name="connsiteX10" fmla="*/ 2109321 w 2526180"/>
              <a:gd name="connsiteY10" fmla="*/ 293594 h 1344603"/>
              <a:gd name="connsiteX11" fmla="*/ 412750 w 2526180"/>
              <a:gd name="connsiteY11" fmla="*/ 228600 h 1344603"/>
              <a:gd name="connsiteX12" fmla="*/ 293968 w 2526180"/>
              <a:gd name="connsiteY12" fmla="*/ 51547 h 1344603"/>
              <a:gd name="connsiteX13" fmla="*/ 2176556 w 2526180"/>
              <a:gd name="connsiteY13" fmla="*/ 11206 h 1344603"/>
              <a:gd name="connsiteX14" fmla="*/ 2176556 w 2526180"/>
              <a:gd name="connsiteY14" fmla="*/ 11206 h 1344603"/>
              <a:gd name="connsiteX15" fmla="*/ 2481356 w 2526180"/>
              <a:gd name="connsiteY15" fmla="*/ 0 h 1344603"/>
              <a:gd name="connsiteX16" fmla="*/ 2481356 w 2526180"/>
              <a:gd name="connsiteY16" fmla="*/ 1066800 h 1344603"/>
              <a:gd name="connsiteX0" fmla="*/ 2481356 w 2526180"/>
              <a:gd name="connsiteY0" fmla="*/ 1066800 h 1379480"/>
              <a:gd name="connsiteX1" fmla="*/ 2476403 w 2526180"/>
              <a:gd name="connsiteY1" fmla="*/ 1342355 h 1379480"/>
              <a:gd name="connsiteX2" fmla="*/ 2213239 w 2526180"/>
              <a:gd name="connsiteY2" fmla="*/ 1355918 h 1379480"/>
              <a:gd name="connsiteX3" fmla="*/ 412749 w 2526180"/>
              <a:gd name="connsiteY3" fmla="*/ 1295400 h 1379480"/>
              <a:gd name="connsiteX4" fmla="*/ 412748 w 2526180"/>
              <a:gd name="connsiteY4" fmla="*/ 1120588 h 1379480"/>
              <a:gd name="connsiteX5" fmla="*/ 2190003 w 2526180"/>
              <a:gd name="connsiteY5" fmla="*/ 1060077 h 1379480"/>
              <a:gd name="connsiteX6" fmla="*/ 2082427 w 2526180"/>
              <a:gd name="connsiteY6" fmla="*/ 818030 h 1379480"/>
              <a:gd name="connsiteX7" fmla="*/ 412749 w 2526180"/>
              <a:gd name="connsiteY7" fmla="*/ 762000 h 1379480"/>
              <a:gd name="connsiteX8" fmla="*/ 412748 w 2526180"/>
              <a:gd name="connsiteY8" fmla="*/ 587188 h 1379480"/>
              <a:gd name="connsiteX9" fmla="*/ 2176556 w 2526180"/>
              <a:gd name="connsiteY9" fmla="*/ 535641 h 1379480"/>
              <a:gd name="connsiteX10" fmla="*/ 2109321 w 2526180"/>
              <a:gd name="connsiteY10" fmla="*/ 293594 h 1379480"/>
              <a:gd name="connsiteX11" fmla="*/ 412750 w 2526180"/>
              <a:gd name="connsiteY11" fmla="*/ 228600 h 1379480"/>
              <a:gd name="connsiteX12" fmla="*/ 293968 w 2526180"/>
              <a:gd name="connsiteY12" fmla="*/ 51547 h 1379480"/>
              <a:gd name="connsiteX13" fmla="*/ 2176556 w 2526180"/>
              <a:gd name="connsiteY13" fmla="*/ 11206 h 1379480"/>
              <a:gd name="connsiteX14" fmla="*/ 2176556 w 2526180"/>
              <a:gd name="connsiteY14" fmla="*/ 11206 h 1379480"/>
              <a:gd name="connsiteX15" fmla="*/ 2481356 w 2526180"/>
              <a:gd name="connsiteY15" fmla="*/ 0 h 1379480"/>
              <a:gd name="connsiteX16" fmla="*/ 2481356 w 2526180"/>
              <a:gd name="connsiteY16" fmla="*/ 1066800 h 1379480"/>
              <a:gd name="connsiteX0" fmla="*/ 2481356 w 2531330"/>
              <a:gd name="connsiteY0" fmla="*/ 0 h 1379481"/>
              <a:gd name="connsiteX1" fmla="*/ 2476403 w 2531330"/>
              <a:gd name="connsiteY1" fmla="*/ 1342355 h 1379481"/>
              <a:gd name="connsiteX2" fmla="*/ 2213239 w 2531330"/>
              <a:gd name="connsiteY2" fmla="*/ 1355918 h 1379481"/>
              <a:gd name="connsiteX3" fmla="*/ 412749 w 2531330"/>
              <a:gd name="connsiteY3" fmla="*/ 1295400 h 1379481"/>
              <a:gd name="connsiteX4" fmla="*/ 412748 w 2531330"/>
              <a:gd name="connsiteY4" fmla="*/ 1120588 h 1379481"/>
              <a:gd name="connsiteX5" fmla="*/ 2190003 w 2531330"/>
              <a:gd name="connsiteY5" fmla="*/ 1060077 h 1379481"/>
              <a:gd name="connsiteX6" fmla="*/ 2082427 w 2531330"/>
              <a:gd name="connsiteY6" fmla="*/ 818030 h 1379481"/>
              <a:gd name="connsiteX7" fmla="*/ 412749 w 2531330"/>
              <a:gd name="connsiteY7" fmla="*/ 762000 h 1379481"/>
              <a:gd name="connsiteX8" fmla="*/ 412748 w 2531330"/>
              <a:gd name="connsiteY8" fmla="*/ 587188 h 1379481"/>
              <a:gd name="connsiteX9" fmla="*/ 2176556 w 2531330"/>
              <a:gd name="connsiteY9" fmla="*/ 535641 h 1379481"/>
              <a:gd name="connsiteX10" fmla="*/ 2109321 w 2531330"/>
              <a:gd name="connsiteY10" fmla="*/ 293594 h 1379481"/>
              <a:gd name="connsiteX11" fmla="*/ 412750 w 2531330"/>
              <a:gd name="connsiteY11" fmla="*/ 228600 h 1379481"/>
              <a:gd name="connsiteX12" fmla="*/ 293968 w 2531330"/>
              <a:gd name="connsiteY12" fmla="*/ 51547 h 1379481"/>
              <a:gd name="connsiteX13" fmla="*/ 2176556 w 2531330"/>
              <a:gd name="connsiteY13" fmla="*/ 11206 h 1379481"/>
              <a:gd name="connsiteX14" fmla="*/ 2176556 w 2531330"/>
              <a:gd name="connsiteY14" fmla="*/ 11206 h 1379481"/>
              <a:gd name="connsiteX15" fmla="*/ 2481356 w 2531330"/>
              <a:gd name="connsiteY15" fmla="*/ 0 h 1379481"/>
              <a:gd name="connsiteX0" fmla="*/ 2481356 w 2531330"/>
              <a:gd name="connsiteY0" fmla="*/ 0 h 1379481"/>
              <a:gd name="connsiteX1" fmla="*/ 2356113 w 2531330"/>
              <a:gd name="connsiteY1" fmla="*/ 1377233 h 1379481"/>
              <a:gd name="connsiteX2" fmla="*/ 2213239 w 2531330"/>
              <a:gd name="connsiteY2" fmla="*/ 1355918 h 1379481"/>
              <a:gd name="connsiteX3" fmla="*/ 412749 w 2531330"/>
              <a:gd name="connsiteY3" fmla="*/ 1295400 h 1379481"/>
              <a:gd name="connsiteX4" fmla="*/ 412748 w 2531330"/>
              <a:gd name="connsiteY4" fmla="*/ 1120588 h 1379481"/>
              <a:gd name="connsiteX5" fmla="*/ 2190003 w 2531330"/>
              <a:gd name="connsiteY5" fmla="*/ 1060077 h 1379481"/>
              <a:gd name="connsiteX6" fmla="*/ 2082427 w 2531330"/>
              <a:gd name="connsiteY6" fmla="*/ 818030 h 1379481"/>
              <a:gd name="connsiteX7" fmla="*/ 412749 w 2531330"/>
              <a:gd name="connsiteY7" fmla="*/ 762000 h 1379481"/>
              <a:gd name="connsiteX8" fmla="*/ 412748 w 2531330"/>
              <a:gd name="connsiteY8" fmla="*/ 587188 h 1379481"/>
              <a:gd name="connsiteX9" fmla="*/ 2176556 w 2531330"/>
              <a:gd name="connsiteY9" fmla="*/ 535641 h 1379481"/>
              <a:gd name="connsiteX10" fmla="*/ 2109321 w 2531330"/>
              <a:gd name="connsiteY10" fmla="*/ 293594 h 1379481"/>
              <a:gd name="connsiteX11" fmla="*/ 412750 w 2531330"/>
              <a:gd name="connsiteY11" fmla="*/ 228600 h 1379481"/>
              <a:gd name="connsiteX12" fmla="*/ 293968 w 2531330"/>
              <a:gd name="connsiteY12" fmla="*/ 51547 h 1379481"/>
              <a:gd name="connsiteX13" fmla="*/ 2176556 w 2531330"/>
              <a:gd name="connsiteY13" fmla="*/ 11206 h 1379481"/>
              <a:gd name="connsiteX14" fmla="*/ 2176556 w 2531330"/>
              <a:gd name="connsiteY14" fmla="*/ 11206 h 1379481"/>
              <a:gd name="connsiteX15" fmla="*/ 2481356 w 2531330"/>
              <a:gd name="connsiteY15" fmla="*/ 0 h 1379481"/>
              <a:gd name="connsiteX0" fmla="*/ 2381111 w 2468283"/>
              <a:gd name="connsiteY0" fmla="*/ 0 h 1388198"/>
              <a:gd name="connsiteX1" fmla="*/ 2356113 w 2468283"/>
              <a:gd name="connsiteY1" fmla="*/ 1385950 h 1388198"/>
              <a:gd name="connsiteX2" fmla="*/ 2213239 w 2468283"/>
              <a:gd name="connsiteY2" fmla="*/ 1364635 h 1388198"/>
              <a:gd name="connsiteX3" fmla="*/ 412749 w 2468283"/>
              <a:gd name="connsiteY3" fmla="*/ 1304117 h 1388198"/>
              <a:gd name="connsiteX4" fmla="*/ 412748 w 2468283"/>
              <a:gd name="connsiteY4" fmla="*/ 1129305 h 1388198"/>
              <a:gd name="connsiteX5" fmla="*/ 2190003 w 2468283"/>
              <a:gd name="connsiteY5" fmla="*/ 1068794 h 1388198"/>
              <a:gd name="connsiteX6" fmla="*/ 2082427 w 2468283"/>
              <a:gd name="connsiteY6" fmla="*/ 826747 h 1388198"/>
              <a:gd name="connsiteX7" fmla="*/ 412749 w 2468283"/>
              <a:gd name="connsiteY7" fmla="*/ 770717 h 1388198"/>
              <a:gd name="connsiteX8" fmla="*/ 412748 w 2468283"/>
              <a:gd name="connsiteY8" fmla="*/ 595905 h 1388198"/>
              <a:gd name="connsiteX9" fmla="*/ 2176556 w 2468283"/>
              <a:gd name="connsiteY9" fmla="*/ 544358 h 1388198"/>
              <a:gd name="connsiteX10" fmla="*/ 2109321 w 2468283"/>
              <a:gd name="connsiteY10" fmla="*/ 302311 h 1388198"/>
              <a:gd name="connsiteX11" fmla="*/ 412750 w 2468283"/>
              <a:gd name="connsiteY11" fmla="*/ 237317 h 1388198"/>
              <a:gd name="connsiteX12" fmla="*/ 293968 w 2468283"/>
              <a:gd name="connsiteY12" fmla="*/ 60264 h 1388198"/>
              <a:gd name="connsiteX13" fmla="*/ 2176556 w 2468283"/>
              <a:gd name="connsiteY13" fmla="*/ 19923 h 1388198"/>
              <a:gd name="connsiteX14" fmla="*/ 2176556 w 2468283"/>
              <a:gd name="connsiteY14" fmla="*/ 19923 h 1388198"/>
              <a:gd name="connsiteX15" fmla="*/ 2381111 w 2468283"/>
              <a:gd name="connsiteY15" fmla="*/ 0 h 1388198"/>
              <a:gd name="connsiteX0" fmla="*/ 2381111 w 2468283"/>
              <a:gd name="connsiteY0" fmla="*/ 0 h 1388198"/>
              <a:gd name="connsiteX1" fmla="*/ 2356113 w 2468283"/>
              <a:gd name="connsiteY1" fmla="*/ 1385950 h 1388198"/>
              <a:gd name="connsiteX2" fmla="*/ 2213239 w 2468283"/>
              <a:gd name="connsiteY2" fmla="*/ 1364635 h 1388198"/>
              <a:gd name="connsiteX3" fmla="*/ 412749 w 2468283"/>
              <a:gd name="connsiteY3" fmla="*/ 1304117 h 1388198"/>
              <a:gd name="connsiteX4" fmla="*/ 412748 w 2468283"/>
              <a:gd name="connsiteY4" fmla="*/ 1129305 h 1388198"/>
              <a:gd name="connsiteX5" fmla="*/ 2190003 w 2468283"/>
              <a:gd name="connsiteY5" fmla="*/ 1068794 h 1388198"/>
              <a:gd name="connsiteX6" fmla="*/ 2082427 w 2468283"/>
              <a:gd name="connsiteY6" fmla="*/ 826747 h 1388198"/>
              <a:gd name="connsiteX7" fmla="*/ 412749 w 2468283"/>
              <a:gd name="connsiteY7" fmla="*/ 770717 h 1388198"/>
              <a:gd name="connsiteX8" fmla="*/ 412748 w 2468283"/>
              <a:gd name="connsiteY8" fmla="*/ 595905 h 1388198"/>
              <a:gd name="connsiteX9" fmla="*/ 2176556 w 2468283"/>
              <a:gd name="connsiteY9" fmla="*/ 544358 h 1388198"/>
              <a:gd name="connsiteX10" fmla="*/ 2109321 w 2468283"/>
              <a:gd name="connsiteY10" fmla="*/ 302311 h 1388198"/>
              <a:gd name="connsiteX11" fmla="*/ 412750 w 2468283"/>
              <a:gd name="connsiteY11" fmla="*/ 237317 h 1388198"/>
              <a:gd name="connsiteX12" fmla="*/ 293968 w 2468283"/>
              <a:gd name="connsiteY12" fmla="*/ 60264 h 1388198"/>
              <a:gd name="connsiteX13" fmla="*/ 2176556 w 2468283"/>
              <a:gd name="connsiteY13" fmla="*/ 19923 h 1388198"/>
              <a:gd name="connsiteX14" fmla="*/ 2176556 w 2468283"/>
              <a:gd name="connsiteY14" fmla="*/ 19923 h 1388198"/>
              <a:gd name="connsiteX15" fmla="*/ 2381111 w 2468283"/>
              <a:gd name="connsiteY15" fmla="*/ 0 h 1388198"/>
              <a:gd name="connsiteX0" fmla="*/ 2381111 w 2468283"/>
              <a:gd name="connsiteY0" fmla="*/ 0 h 1388198"/>
              <a:gd name="connsiteX1" fmla="*/ 2356113 w 2468283"/>
              <a:gd name="connsiteY1" fmla="*/ 1385950 h 1388198"/>
              <a:gd name="connsiteX2" fmla="*/ 2213239 w 2468283"/>
              <a:gd name="connsiteY2" fmla="*/ 1364635 h 1388198"/>
              <a:gd name="connsiteX3" fmla="*/ 412749 w 2468283"/>
              <a:gd name="connsiteY3" fmla="*/ 1304117 h 1388198"/>
              <a:gd name="connsiteX4" fmla="*/ 412748 w 2468283"/>
              <a:gd name="connsiteY4" fmla="*/ 1129305 h 1388198"/>
              <a:gd name="connsiteX5" fmla="*/ 2190003 w 2468283"/>
              <a:gd name="connsiteY5" fmla="*/ 1068794 h 1388198"/>
              <a:gd name="connsiteX6" fmla="*/ 2082427 w 2468283"/>
              <a:gd name="connsiteY6" fmla="*/ 826747 h 1388198"/>
              <a:gd name="connsiteX7" fmla="*/ 412749 w 2468283"/>
              <a:gd name="connsiteY7" fmla="*/ 770717 h 1388198"/>
              <a:gd name="connsiteX8" fmla="*/ 412748 w 2468283"/>
              <a:gd name="connsiteY8" fmla="*/ 595905 h 1388198"/>
              <a:gd name="connsiteX9" fmla="*/ 2176556 w 2468283"/>
              <a:gd name="connsiteY9" fmla="*/ 544358 h 1388198"/>
              <a:gd name="connsiteX10" fmla="*/ 2109321 w 2468283"/>
              <a:gd name="connsiteY10" fmla="*/ 302311 h 1388198"/>
              <a:gd name="connsiteX11" fmla="*/ 412750 w 2468283"/>
              <a:gd name="connsiteY11" fmla="*/ 237317 h 1388198"/>
              <a:gd name="connsiteX12" fmla="*/ 293968 w 2468283"/>
              <a:gd name="connsiteY12" fmla="*/ 60264 h 1388198"/>
              <a:gd name="connsiteX13" fmla="*/ 2176556 w 2468283"/>
              <a:gd name="connsiteY13" fmla="*/ 19923 h 1388198"/>
              <a:gd name="connsiteX14" fmla="*/ 2176556 w 2468283"/>
              <a:gd name="connsiteY14" fmla="*/ 19923 h 1388198"/>
              <a:gd name="connsiteX15" fmla="*/ 2381111 w 2468283"/>
              <a:gd name="connsiteY15" fmla="*/ 0 h 1388198"/>
              <a:gd name="connsiteX0" fmla="*/ 2381111 w 2468283"/>
              <a:gd name="connsiteY0" fmla="*/ 0 h 1388198"/>
              <a:gd name="connsiteX1" fmla="*/ 2356113 w 2468283"/>
              <a:gd name="connsiteY1" fmla="*/ 1385950 h 1388198"/>
              <a:gd name="connsiteX2" fmla="*/ 2213239 w 2468283"/>
              <a:gd name="connsiteY2" fmla="*/ 1364635 h 1388198"/>
              <a:gd name="connsiteX3" fmla="*/ 412749 w 2468283"/>
              <a:gd name="connsiteY3" fmla="*/ 1304117 h 1388198"/>
              <a:gd name="connsiteX4" fmla="*/ 412748 w 2468283"/>
              <a:gd name="connsiteY4" fmla="*/ 1129305 h 1388198"/>
              <a:gd name="connsiteX5" fmla="*/ 2190003 w 2468283"/>
              <a:gd name="connsiteY5" fmla="*/ 1068794 h 1388198"/>
              <a:gd name="connsiteX6" fmla="*/ 2082427 w 2468283"/>
              <a:gd name="connsiteY6" fmla="*/ 826747 h 1388198"/>
              <a:gd name="connsiteX7" fmla="*/ 412749 w 2468283"/>
              <a:gd name="connsiteY7" fmla="*/ 770717 h 1388198"/>
              <a:gd name="connsiteX8" fmla="*/ 412748 w 2468283"/>
              <a:gd name="connsiteY8" fmla="*/ 595905 h 1388198"/>
              <a:gd name="connsiteX9" fmla="*/ 2176556 w 2468283"/>
              <a:gd name="connsiteY9" fmla="*/ 544358 h 1388198"/>
              <a:gd name="connsiteX10" fmla="*/ 2109321 w 2468283"/>
              <a:gd name="connsiteY10" fmla="*/ 302311 h 1388198"/>
              <a:gd name="connsiteX11" fmla="*/ 412750 w 2468283"/>
              <a:gd name="connsiteY11" fmla="*/ 237317 h 1388198"/>
              <a:gd name="connsiteX12" fmla="*/ 293968 w 2468283"/>
              <a:gd name="connsiteY12" fmla="*/ 60264 h 1388198"/>
              <a:gd name="connsiteX13" fmla="*/ 2176556 w 2468283"/>
              <a:gd name="connsiteY13" fmla="*/ 19923 h 1388198"/>
              <a:gd name="connsiteX14" fmla="*/ 2176556 w 2468283"/>
              <a:gd name="connsiteY14" fmla="*/ 19923 h 1388198"/>
              <a:gd name="connsiteX15" fmla="*/ 2381111 w 2468283"/>
              <a:gd name="connsiteY15" fmla="*/ 0 h 1388198"/>
              <a:gd name="connsiteX0" fmla="*/ 2381111 w 2468283"/>
              <a:gd name="connsiteY0" fmla="*/ 0 h 1388198"/>
              <a:gd name="connsiteX1" fmla="*/ 2356113 w 2468283"/>
              <a:gd name="connsiteY1" fmla="*/ 1385950 h 1388198"/>
              <a:gd name="connsiteX2" fmla="*/ 2213239 w 2468283"/>
              <a:gd name="connsiteY2" fmla="*/ 1364635 h 1388198"/>
              <a:gd name="connsiteX3" fmla="*/ 412749 w 2468283"/>
              <a:gd name="connsiteY3" fmla="*/ 1304117 h 1388198"/>
              <a:gd name="connsiteX4" fmla="*/ 412748 w 2468283"/>
              <a:gd name="connsiteY4" fmla="*/ 1129305 h 1388198"/>
              <a:gd name="connsiteX5" fmla="*/ 2190003 w 2468283"/>
              <a:gd name="connsiteY5" fmla="*/ 1068794 h 1388198"/>
              <a:gd name="connsiteX6" fmla="*/ 2082427 w 2468283"/>
              <a:gd name="connsiteY6" fmla="*/ 826747 h 1388198"/>
              <a:gd name="connsiteX7" fmla="*/ 412749 w 2468283"/>
              <a:gd name="connsiteY7" fmla="*/ 770717 h 1388198"/>
              <a:gd name="connsiteX8" fmla="*/ 412748 w 2468283"/>
              <a:gd name="connsiteY8" fmla="*/ 595905 h 1388198"/>
              <a:gd name="connsiteX9" fmla="*/ 2116409 w 2468283"/>
              <a:gd name="connsiteY9" fmla="*/ 553080 h 1388198"/>
              <a:gd name="connsiteX10" fmla="*/ 2109321 w 2468283"/>
              <a:gd name="connsiteY10" fmla="*/ 302311 h 1388198"/>
              <a:gd name="connsiteX11" fmla="*/ 412750 w 2468283"/>
              <a:gd name="connsiteY11" fmla="*/ 237317 h 1388198"/>
              <a:gd name="connsiteX12" fmla="*/ 293968 w 2468283"/>
              <a:gd name="connsiteY12" fmla="*/ 60264 h 1388198"/>
              <a:gd name="connsiteX13" fmla="*/ 2176556 w 2468283"/>
              <a:gd name="connsiteY13" fmla="*/ 19923 h 1388198"/>
              <a:gd name="connsiteX14" fmla="*/ 2176556 w 2468283"/>
              <a:gd name="connsiteY14" fmla="*/ 19923 h 1388198"/>
              <a:gd name="connsiteX15" fmla="*/ 2381111 w 2468283"/>
              <a:gd name="connsiteY15" fmla="*/ 0 h 1388198"/>
              <a:gd name="connsiteX0" fmla="*/ 2381111 w 2431085"/>
              <a:gd name="connsiteY0" fmla="*/ 0 h 1388198"/>
              <a:gd name="connsiteX1" fmla="*/ 2356113 w 2431085"/>
              <a:gd name="connsiteY1" fmla="*/ 1385950 h 1388198"/>
              <a:gd name="connsiteX2" fmla="*/ 2213239 w 2431085"/>
              <a:gd name="connsiteY2" fmla="*/ 1364635 h 1388198"/>
              <a:gd name="connsiteX3" fmla="*/ 412749 w 2431085"/>
              <a:gd name="connsiteY3" fmla="*/ 1304117 h 1388198"/>
              <a:gd name="connsiteX4" fmla="*/ 412748 w 2431085"/>
              <a:gd name="connsiteY4" fmla="*/ 1129305 h 1388198"/>
              <a:gd name="connsiteX5" fmla="*/ 2109810 w 2431085"/>
              <a:gd name="connsiteY5" fmla="*/ 1103672 h 1388198"/>
              <a:gd name="connsiteX6" fmla="*/ 2082427 w 2431085"/>
              <a:gd name="connsiteY6" fmla="*/ 826747 h 1388198"/>
              <a:gd name="connsiteX7" fmla="*/ 412749 w 2431085"/>
              <a:gd name="connsiteY7" fmla="*/ 770717 h 1388198"/>
              <a:gd name="connsiteX8" fmla="*/ 412748 w 2431085"/>
              <a:gd name="connsiteY8" fmla="*/ 595905 h 1388198"/>
              <a:gd name="connsiteX9" fmla="*/ 2116409 w 2431085"/>
              <a:gd name="connsiteY9" fmla="*/ 553080 h 1388198"/>
              <a:gd name="connsiteX10" fmla="*/ 2109321 w 2431085"/>
              <a:gd name="connsiteY10" fmla="*/ 302311 h 1388198"/>
              <a:gd name="connsiteX11" fmla="*/ 412750 w 2431085"/>
              <a:gd name="connsiteY11" fmla="*/ 237317 h 1388198"/>
              <a:gd name="connsiteX12" fmla="*/ 293968 w 2431085"/>
              <a:gd name="connsiteY12" fmla="*/ 60264 h 1388198"/>
              <a:gd name="connsiteX13" fmla="*/ 2176556 w 2431085"/>
              <a:gd name="connsiteY13" fmla="*/ 19923 h 1388198"/>
              <a:gd name="connsiteX14" fmla="*/ 2176556 w 2431085"/>
              <a:gd name="connsiteY14" fmla="*/ 19923 h 1388198"/>
              <a:gd name="connsiteX15" fmla="*/ 2381111 w 2431085"/>
              <a:gd name="connsiteY15" fmla="*/ 0 h 1388198"/>
              <a:gd name="connsiteX0" fmla="*/ 2381111 w 2431085"/>
              <a:gd name="connsiteY0" fmla="*/ 0 h 1388198"/>
              <a:gd name="connsiteX1" fmla="*/ 2356113 w 2431085"/>
              <a:gd name="connsiteY1" fmla="*/ 1385950 h 1388198"/>
              <a:gd name="connsiteX2" fmla="*/ 2213239 w 2431085"/>
              <a:gd name="connsiteY2" fmla="*/ 1364635 h 1388198"/>
              <a:gd name="connsiteX3" fmla="*/ 412749 w 2431085"/>
              <a:gd name="connsiteY3" fmla="*/ 1304117 h 1388198"/>
              <a:gd name="connsiteX4" fmla="*/ 412748 w 2431085"/>
              <a:gd name="connsiteY4" fmla="*/ 1129305 h 1388198"/>
              <a:gd name="connsiteX5" fmla="*/ 2109810 w 2431085"/>
              <a:gd name="connsiteY5" fmla="*/ 1103672 h 1388198"/>
              <a:gd name="connsiteX6" fmla="*/ 2082427 w 2431085"/>
              <a:gd name="connsiteY6" fmla="*/ 826747 h 1388198"/>
              <a:gd name="connsiteX7" fmla="*/ 412749 w 2431085"/>
              <a:gd name="connsiteY7" fmla="*/ 770717 h 1388198"/>
              <a:gd name="connsiteX8" fmla="*/ 412748 w 2431085"/>
              <a:gd name="connsiteY8" fmla="*/ 595905 h 1388198"/>
              <a:gd name="connsiteX9" fmla="*/ 2116409 w 2431085"/>
              <a:gd name="connsiteY9" fmla="*/ 553080 h 1388198"/>
              <a:gd name="connsiteX10" fmla="*/ 2109321 w 2431085"/>
              <a:gd name="connsiteY10" fmla="*/ 302311 h 1388198"/>
              <a:gd name="connsiteX11" fmla="*/ 412750 w 2431085"/>
              <a:gd name="connsiteY11" fmla="*/ 237317 h 1388198"/>
              <a:gd name="connsiteX12" fmla="*/ 293968 w 2431085"/>
              <a:gd name="connsiteY12" fmla="*/ 60264 h 1388198"/>
              <a:gd name="connsiteX13" fmla="*/ 2176556 w 2431085"/>
              <a:gd name="connsiteY13" fmla="*/ 19923 h 1388198"/>
              <a:gd name="connsiteX14" fmla="*/ 2176556 w 2431085"/>
              <a:gd name="connsiteY14" fmla="*/ 19923 h 1388198"/>
              <a:gd name="connsiteX15" fmla="*/ 2381111 w 2431085"/>
              <a:gd name="connsiteY15" fmla="*/ 0 h 1388198"/>
              <a:gd name="connsiteX0" fmla="*/ 2381111 w 2431085"/>
              <a:gd name="connsiteY0" fmla="*/ 0 h 1388198"/>
              <a:gd name="connsiteX1" fmla="*/ 2356113 w 2431085"/>
              <a:gd name="connsiteY1" fmla="*/ 1385950 h 1388198"/>
              <a:gd name="connsiteX2" fmla="*/ 2213239 w 2431085"/>
              <a:gd name="connsiteY2" fmla="*/ 1364635 h 1388198"/>
              <a:gd name="connsiteX3" fmla="*/ 412749 w 2431085"/>
              <a:gd name="connsiteY3" fmla="*/ 1304117 h 1388198"/>
              <a:gd name="connsiteX4" fmla="*/ 412748 w 2431085"/>
              <a:gd name="connsiteY4" fmla="*/ 1129305 h 1388198"/>
              <a:gd name="connsiteX5" fmla="*/ 2109810 w 2431085"/>
              <a:gd name="connsiteY5" fmla="*/ 1103672 h 1388198"/>
              <a:gd name="connsiteX6" fmla="*/ 2122524 w 2431085"/>
              <a:gd name="connsiteY6" fmla="*/ 844185 h 1388198"/>
              <a:gd name="connsiteX7" fmla="*/ 412749 w 2431085"/>
              <a:gd name="connsiteY7" fmla="*/ 770717 h 1388198"/>
              <a:gd name="connsiteX8" fmla="*/ 412748 w 2431085"/>
              <a:gd name="connsiteY8" fmla="*/ 595905 h 1388198"/>
              <a:gd name="connsiteX9" fmla="*/ 2116409 w 2431085"/>
              <a:gd name="connsiteY9" fmla="*/ 553080 h 1388198"/>
              <a:gd name="connsiteX10" fmla="*/ 2109321 w 2431085"/>
              <a:gd name="connsiteY10" fmla="*/ 302311 h 1388198"/>
              <a:gd name="connsiteX11" fmla="*/ 412750 w 2431085"/>
              <a:gd name="connsiteY11" fmla="*/ 237317 h 1388198"/>
              <a:gd name="connsiteX12" fmla="*/ 293968 w 2431085"/>
              <a:gd name="connsiteY12" fmla="*/ 60264 h 1388198"/>
              <a:gd name="connsiteX13" fmla="*/ 2176556 w 2431085"/>
              <a:gd name="connsiteY13" fmla="*/ 19923 h 1388198"/>
              <a:gd name="connsiteX14" fmla="*/ 2176556 w 2431085"/>
              <a:gd name="connsiteY14" fmla="*/ 19923 h 1388198"/>
              <a:gd name="connsiteX15" fmla="*/ 2381111 w 2431085"/>
              <a:gd name="connsiteY15" fmla="*/ 0 h 1388198"/>
              <a:gd name="connsiteX0" fmla="*/ 2381111 w 2431085"/>
              <a:gd name="connsiteY0" fmla="*/ 0 h 1388198"/>
              <a:gd name="connsiteX1" fmla="*/ 2356113 w 2431085"/>
              <a:gd name="connsiteY1" fmla="*/ 1385950 h 1388198"/>
              <a:gd name="connsiteX2" fmla="*/ 2213239 w 2431085"/>
              <a:gd name="connsiteY2" fmla="*/ 1364635 h 1388198"/>
              <a:gd name="connsiteX3" fmla="*/ 412749 w 2431085"/>
              <a:gd name="connsiteY3" fmla="*/ 1304117 h 1388198"/>
              <a:gd name="connsiteX4" fmla="*/ 412748 w 2431085"/>
              <a:gd name="connsiteY4" fmla="*/ 1129305 h 1388198"/>
              <a:gd name="connsiteX5" fmla="*/ 2109810 w 2431085"/>
              <a:gd name="connsiteY5" fmla="*/ 1103672 h 1388198"/>
              <a:gd name="connsiteX6" fmla="*/ 2122524 w 2431085"/>
              <a:gd name="connsiteY6" fmla="*/ 844185 h 1388198"/>
              <a:gd name="connsiteX7" fmla="*/ 412749 w 2431085"/>
              <a:gd name="connsiteY7" fmla="*/ 770717 h 1388198"/>
              <a:gd name="connsiteX8" fmla="*/ 412748 w 2431085"/>
              <a:gd name="connsiteY8" fmla="*/ 595905 h 1388198"/>
              <a:gd name="connsiteX9" fmla="*/ 2116409 w 2431085"/>
              <a:gd name="connsiteY9" fmla="*/ 553080 h 1388198"/>
              <a:gd name="connsiteX10" fmla="*/ 2109321 w 2431085"/>
              <a:gd name="connsiteY10" fmla="*/ 302311 h 1388198"/>
              <a:gd name="connsiteX11" fmla="*/ 412750 w 2431085"/>
              <a:gd name="connsiteY11" fmla="*/ 237317 h 1388198"/>
              <a:gd name="connsiteX12" fmla="*/ 293968 w 2431085"/>
              <a:gd name="connsiteY12" fmla="*/ 60264 h 1388198"/>
              <a:gd name="connsiteX13" fmla="*/ 2176556 w 2431085"/>
              <a:gd name="connsiteY13" fmla="*/ 19923 h 1388198"/>
              <a:gd name="connsiteX14" fmla="*/ 2176556 w 2431085"/>
              <a:gd name="connsiteY14" fmla="*/ 19923 h 1388198"/>
              <a:gd name="connsiteX15" fmla="*/ 2381111 w 2431085"/>
              <a:gd name="connsiteY15" fmla="*/ 0 h 1388198"/>
              <a:gd name="connsiteX0" fmla="*/ 2381111 w 2431085"/>
              <a:gd name="connsiteY0" fmla="*/ 0 h 1388198"/>
              <a:gd name="connsiteX1" fmla="*/ 2356113 w 2431085"/>
              <a:gd name="connsiteY1" fmla="*/ 1385950 h 1388198"/>
              <a:gd name="connsiteX2" fmla="*/ 2213239 w 2431085"/>
              <a:gd name="connsiteY2" fmla="*/ 1364635 h 1388198"/>
              <a:gd name="connsiteX3" fmla="*/ 412749 w 2431085"/>
              <a:gd name="connsiteY3" fmla="*/ 1304117 h 1388198"/>
              <a:gd name="connsiteX4" fmla="*/ 412748 w 2431085"/>
              <a:gd name="connsiteY4" fmla="*/ 1129305 h 1388198"/>
              <a:gd name="connsiteX5" fmla="*/ 2109810 w 2431085"/>
              <a:gd name="connsiteY5" fmla="*/ 1103672 h 1388198"/>
              <a:gd name="connsiteX6" fmla="*/ 2122524 w 2431085"/>
              <a:gd name="connsiteY6" fmla="*/ 844185 h 1388198"/>
              <a:gd name="connsiteX7" fmla="*/ 412749 w 2431085"/>
              <a:gd name="connsiteY7" fmla="*/ 770717 h 1388198"/>
              <a:gd name="connsiteX8" fmla="*/ 412748 w 2431085"/>
              <a:gd name="connsiteY8" fmla="*/ 595905 h 1388198"/>
              <a:gd name="connsiteX9" fmla="*/ 2116409 w 2431085"/>
              <a:gd name="connsiteY9" fmla="*/ 553080 h 1388198"/>
              <a:gd name="connsiteX10" fmla="*/ 2109321 w 2431085"/>
              <a:gd name="connsiteY10" fmla="*/ 302311 h 1388198"/>
              <a:gd name="connsiteX11" fmla="*/ 412750 w 2431085"/>
              <a:gd name="connsiteY11" fmla="*/ 237317 h 1388198"/>
              <a:gd name="connsiteX12" fmla="*/ 293968 w 2431085"/>
              <a:gd name="connsiteY12" fmla="*/ 60264 h 1388198"/>
              <a:gd name="connsiteX13" fmla="*/ 2176556 w 2431085"/>
              <a:gd name="connsiteY13" fmla="*/ 19923 h 1388198"/>
              <a:gd name="connsiteX14" fmla="*/ 2176556 w 2431085"/>
              <a:gd name="connsiteY14" fmla="*/ 19923 h 1388198"/>
              <a:gd name="connsiteX15" fmla="*/ 2381111 w 2431085"/>
              <a:gd name="connsiteY15" fmla="*/ 0 h 1388198"/>
              <a:gd name="connsiteX0" fmla="*/ 2381111 w 2541299"/>
              <a:gd name="connsiteY0" fmla="*/ 0 h 1581988"/>
              <a:gd name="connsiteX1" fmla="*/ 2213239 w 2541299"/>
              <a:gd name="connsiteY1" fmla="*/ 1364635 h 1581988"/>
              <a:gd name="connsiteX2" fmla="*/ 412749 w 2541299"/>
              <a:gd name="connsiteY2" fmla="*/ 1304117 h 1581988"/>
              <a:gd name="connsiteX3" fmla="*/ 412748 w 2541299"/>
              <a:gd name="connsiteY3" fmla="*/ 1129305 h 1581988"/>
              <a:gd name="connsiteX4" fmla="*/ 2109810 w 2541299"/>
              <a:gd name="connsiteY4" fmla="*/ 1103672 h 1581988"/>
              <a:gd name="connsiteX5" fmla="*/ 2122524 w 2541299"/>
              <a:gd name="connsiteY5" fmla="*/ 844185 h 1581988"/>
              <a:gd name="connsiteX6" fmla="*/ 412749 w 2541299"/>
              <a:gd name="connsiteY6" fmla="*/ 770717 h 1581988"/>
              <a:gd name="connsiteX7" fmla="*/ 412748 w 2541299"/>
              <a:gd name="connsiteY7" fmla="*/ 595905 h 1581988"/>
              <a:gd name="connsiteX8" fmla="*/ 2116409 w 2541299"/>
              <a:gd name="connsiteY8" fmla="*/ 553080 h 1581988"/>
              <a:gd name="connsiteX9" fmla="*/ 2109321 w 2541299"/>
              <a:gd name="connsiteY9" fmla="*/ 302311 h 1581988"/>
              <a:gd name="connsiteX10" fmla="*/ 412750 w 2541299"/>
              <a:gd name="connsiteY10" fmla="*/ 237317 h 1581988"/>
              <a:gd name="connsiteX11" fmla="*/ 293968 w 2541299"/>
              <a:gd name="connsiteY11" fmla="*/ 60264 h 1581988"/>
              <a:gd name="connsiteX12" fmla="*/ 2176556 w 2541299"/>
              <a:gd name="connsiteY12" fmla="*/ 19923 h 1581988"/>
              <a:gd name="connsiteX13" fmla="*/ 2176556 w 2541299"/>
              <a:gd name="connsiteY13" fmla="*/ 19923 h 1581988"/>
              <a:gd name="connsiteX14" fmla="*/ 2381111 w 2541299"/>
              <a:gd name="connsiteY14" fmla="*/ 0 h 1581988"/>
              <a:gd name="connsiteX0" fmla="*/ 2381111 w 2601450"/>
              <a:gd name="connsiteY0" fmla="*/ 0 h 1564555"/>
              <a:gd name="connsiteX1" fmla="*/ 2273390 w 2601450"/>
              <a:gd name="connsiteY1" fmla="*/ 1347202 h 1564555"/>
              <a:gd name="connsiteX2" fmla="*/ 412749 w 2601450"/>
              <a:gd name="connsiteY2" fmla="*/ 1304117 h 1564555"/>
              <a:gd name="connsiteX3" fmla="*/ 412748 w 2601450"/>
              <a:gd name="connsiteY3" fmla="*/ 1129305 h 1564555"/>
              <a:gd name="connsiteX4" fmla="*/ 2109810 w 2601450"/>
              <a:gd name="connsiteY4" fmla="*/ 1103672 h 1564555"/>
              <a:gd name="connsiteX5" fmla="*/ 2122524 w 2601450"/>
              <a:gd name="connsiteY5" fmla="*/ 844185 h 1564555"/>
              <a:gd name="connsiteX6" fmla="*/ 412749 w 2601450"/>
              <a:gd name="connsiteY6" fmla="*/ 770717 h 1564555"/>
              <a:gd name="connsiteX7" fmla="*/ 412748 w 2601450"/>
              <a:gd name="connsiteY7" fmla="*/ 595905 h 1564555"/>
              <a:gd name="connsiteX8" fmla="*/ 2116409 w 2601450"/>
              <a:gd name="connsiteY8" fmla="*/ 553080 h 1564555"/>
              <a:gd name="connsiteX9" fmla="*/ 2109321 w 2601450"/>
              <a:gd name="connsiteY9" fmla="*/ 302311 h 1564555"/>
              <a:gd name="connsiteX10" fmla="*/ 412750 w 2601450"/>
              <a:gd name="connsiteY10" fmla="*/ 237317 h 1564555"/>
              <a:gd name="connsiteX11" fmla="*/ 293968 w 2601450"/>
              <a:gd name="connsiteY11" fmla="*/ 60264 h 1564555"/>
              <a:gd name="connsiteX12" fmla="*/ 2176556 w 2601450"/>
              <a:gd name="connsiteY12" fmla="*/ 19923 h 1564555"/>
              <a:gd name="connsiteX13" fmla="*/ 2176556 w 2601450"/>
              <a:gd name="connsiteY13" fmla="*/ 19923 h 1564555"/>
              <a:gd name="connsiteX14" fmla="*/ 2381111 w 2601450"/>
              <a:gd name="connsiteY14" fmla="*/ 0 h 1564555"/>
              <a:gd name="connsiteX0" fmla="*/ 2381111 w 2601450"/>
              <a:gd name="connsiteY0" fmla="*/ 0 h 1398901"/>
              <a:gd name="connsiteX1" fmla="*/ 2273390 w 2601450"/>
              <a:gd name="connsiteY1" fmla="*/ 1347202 h 1398901"/>
              <a:gd name="connsiteX2" fmla="*/ 412749 w 2601450"/>
              <a:gd name="connsiteY2" fmla="*/ 1304117 h 1398901"/>
              <a:gd name="connsiteX3" fmla="*/ 412748 w 2601450"/>
              <a:gd name="connsiteY3" fmla="*/ 1129305 h 1398901"/>
              <a:gd name="connsiteX4" fmla="*/ 2109810 w 2601450"/>
              <a:gd name="connsiteY4" fmla="*/ 1103672 h 1398901"/>
              <a:gd name="connsiteX5" fmla="*/ 2122524 w 2601450"/>
              <a:gd name="connsiteY5" fmla="*/ 844185 h 1398901"/>
              <a:gd name="connsiteX6" fmla="*/ 412749 w 2601450"/>
              <a:gd name="connsiteY6" fmla="*/ 770717 h 1398901"/>
              <a:gd name="connsiteX7" fmla="*/ 412748 w 2601450"/>
              <a:gd name="connsiteY7" fmla="*/ 595905 h 1398901"/>
              <a:gd name="connsiteX8" fmla="*/ 2116409 w 2601450"/>
              <a:gd name="connsiteY8" fmla="*/ 553080 h 1398901"/>
              <a:gd name="connsiteX9" fmla="*/ 2109321 w 2601450"/>
              <a:gd name="connsiteY9" fmla="*/ 302311 h 1398901"/>
              <a:gd name="connsiteX10" fmla="*/ 412750 w 2601450"/>
              <a:gd name="connsiteY10" fmla="*/ 237317 h 1398901"/>
              <a:gd name="connsiteX11" fmla="*/ 293968 w 2601450"/>
              <a:gd name="connsiteY11" fmla="*/ 60264 h 1398901"/>
              <a:gd name="connsiteX12" fmla="*/ 2176556 w 2601450"/>
              <a:gd name="connsiteY12" fmla="*/ 19923 h 1398901"/>
              <a:gd name="connsiteX13" fmla="*/ 2176556 w 2601450"/>
              <a:gd name="connsiteY13" fmla="*/ 19923 h 1398901"/>
              <a:gd name="connsiteX14" fmla="*/ 2381111 w 2601450"/>
              <a:gd name="connsiteY14" fmla="*/ 0 h 1398901"/>
              <a:gd name="connsiteX0" fmla="*/ 2381111 w 2601450"/>
              <a:gd name="connsiteY0" fmla="*/ 0 h 1398901"/>
              <a:gd name="connsiteX1" fmla="*/ 2273390 w 2601450"/>
              <a:gd name="connsiteY1" fmla="*/ 1347202 h 1398901"/>
              <a:gd name="connsiteX2" fmla="*/ 402725 w 2601450"/>
              <a:gd name="connsiteY2" fmla="*/ 1338991 h 1398901"/>
              <a:gd name="connsiteX3" fmla="*/ 412748 w 2601450"/>
              <a:gd name="connsiteY3" fmla="*/ 1129305 h 1398901"/>
              <a:gd name="connsiteX4" fmla="*/ 2109810 w 2601450"/>
              <a:gd name="connsiteY4" fmla="*/ 1103672 h 1398901"/>
              <a:gd name="connsiteX5" fmla="*/ 2122524 w 2601450"/>
              <a:gd name="connsiteY5" fmla="*/ 844185 h 1398901"/>
              <a:gd name="connsiteX6" fmla="*/ 412749 w 2601450"/>
              <a:gd name="connsiteY6" fmla="*/ 770717 h 1398901"/>
              <a:gd name="connsiteX7" fmla="*/ 412748 w 2601450"/>
              <a:gd name="connsiteY7" fmla="*/ 595905 h 1398901"/>
              <a:gd name="connsiteX8" fmla="*/ 2116409 w 2601450"/>
              <a:gd name="connsiteY8" fmla="*/ 553080 h 1398901"/>
              <a:gd name="connsiteX9" fmla="*/ 2109321 w 2601450"/>
              <a:gd name="connsiteY9" fmla="*/ 302311 h 1398901"/>
              <a:gd name="connsiteX10" fmla="*/ 412750 w 2601450"/>
              <a:gd name="connsiteY10" fmla="*/ 237317 h 1398901"/>
              <a:gd name="connsiteX11" fmla="*/ 293968 w 2601450"/>
              <a:gd name="connsiteY11" fmla="*/ 60264 h 1398901"/>
              <a:gd name="connsiteX12" fmla="*/ 2176556 w 2601450"/>
              <a:gd name="connsiteY12" fmla="*/ 19923 h 1398901"/>
              <a:gd name="connsiteX13" fmla="*/ 2176556 w 2601450"/>
              <a:gd name="connsiteY13" fmla="*/ 19923 h 1398901"/>
              <a:gd name="connsiteX14" fmla="*/ 2381111 w 2601450"/>
              <a:gd name="connsiteY14" fmla="*/ 0 h 1398901"/>
              <a:gd name="connsiteX0" fmla="*/ 2381111 w 2387225"/>
              <a:gd name="connsiteY0" fmla="*/ 0 h 1398901"/>
              <a:gd name="connsiteX1" fmla="*/ 2273390 w 2387225"/>
              <a:gd name="connsiteY1" fmla="*/ 1347202 h 1398901"/>
              <a:gd name="connsiteX2" fmla="*/ 402725 w 2387225"/>
              <a:gd name="connsiteY2" fmla="*/ 1338991 h 1398901"/>
              <a:gd name="connsiteX3" fmla="*/ 412748 w 2387225"/>
              <a:gd name="connsiteY3" fmla="*/ 1129305 h 1398901"/>
              <a:gd name="connsiteX4" fmla="*/ 2109810 w 2387225"/>
              <a:gd name="connsiteY4" fmla="*/ 1103672 h 1398901"/>
              <a:gd name="connsiteX5" fmla="*/ 2122524 w 2387225"/>
              <a:gd name="connsiteY5" fmla="*/ 844185 h 1398901"/>
              <a:gd name="connsiteX6" fmla="*/ 412749 w 2387225"/>
              <a:gd name="connsiteY6" fmla="*/ 770717 h 1398901"/>
              <a:gd name="connsiteX7" fmla="*/ 412748 w 2387225"/>
              <a:gd name="connsiteY7" fmla="*/ 595905 h 1398901"/>
              <a:gd name="connsiteX8" fmla="*/ 2116409 w 2387225"/>
              <a:gd name="connsiteY8" fmla="*/ 553080 h 1398901"/>
              <a:gd name="connsiteX9" fmla="*/ 2109321 w 2387225"/>
              <a:gd name="connsiteY9" fmla="*/ 302311 h 1398901"/>
              <a:gd name="connsiteX10" fmla="*/ 412750 w 2387225"/>
              <a:gd name="connsiteY10" fmla="*/ 237317 h 1398901"/>
              <a:gd name="connsiteX11" fmla="*/ 293968 w 2387225"/>
              <a:gd name="connsiteY11" fmla="*/ 60264 h 1398901"/>
              <a:gd name="connsiteX12" fmla="*/ 2176556 w 2387225"/>
              <a:gd name="connsiteY12" fmla="*/ 19923 h 1398901"/>
              <a:gd name="connsiteX13" fmla="*/ 2176556 w 2387225"/>
              <a:gd name="connsiteY13" fmla="*/ 19923 h 1398901"/>
              <a:gd name="connsiteX14" fmla="*/ 2381111 w 2387225"/>
              <a:gd name="connsiteY14" fmla="*/ 0 h 1398901"/>
              <a:gd name="connsiteX0" fmla="*/ 2176556 w 2295098"/>
              <a:gd name="connsiteY0" fmla="*/ 0 h 1378978"/>
              <a:gd name="connsiteX1" fmla="*/ 2273390 w 2295098"/>
              <a:gd name="connsiteY1" fmla="*/ 1327279 h 1378978"/>
              <a:gd name="connsiteX2" fmla="*/ 402725 w 2295098"/>
              <a:gd name="connsiteY2" fmla="*/ 1319068 h 1378978"/>
              <a:gd name="connsiteX3" fmla="*/ 412748 w 2295098"/>
              <a:gd name="connsiteY3" fmla="*/ 1109382 h 1378978"/>
              <a:gd name="connsiteX4" fmla="*/ 2109810 w 2295098"/>
              <a:gd name="connsiteY4" fmla="*/ 1083749 h 1378978"/>
              <a:gd name="connsiteX5" fmla="*/ 2122524 w 2295098"/>
              <a:gd name="connsiteY5" fmla="*/ 824262 h 1378978"/>
              <a:gd name="connsiteX6" fmla="*/ 412749 w 2295098"/>
              <a:gd name="connsiteY6" fmla="*/ 750794 h 1378978"/>
              <a:gd name="connsiteX7" fmla="*/ 412748 w 2295098"/>
              <a:gd name="connsiteY7" fmla="*/ 575982 h 1378978"/>
              <a:gd name="connsiteX8" fmla="*/ 2116409 w 2295098"/>
              <a:gd name="connsiteY8" fmla="*/ 533157 h 1378978"/>
              <a:gd name="connsiteX9" fmla="*/ 2109321 w 2295098"/>
              <a:gd name="connsiteY9" fmla="*/ 282388 h 1378978"/>
              <a:gd name="connsiteX10" fmla="*/ 412750 w 2295098"/>
              <a:gd name="connsiteY10" fmla="*/ 217394 h 1378978"/>
              <a:gd name="connsiteX11" fmla="*/ 293968 w 2295098"/>
              <a:gd name="connsiteY11" fmla="*/ 40341 h 1378978"/>
              <a:gd name="connsiteX12" fmla="*/ 2176556 w 2295098"/>
              <a:gd name="connsiteY12" fmla="*/ 0 h 1378978"/>
              <a:gd name="connsiteX13" fmla="*/ 2176556 w 2295098"/>
              <a:gd name="connsiteY13" fmla="*/ 0 h 1378978"/>
              <a:gd name="connsiteX0" fmla="*/ 2276800 w 2507027"/>
              <a:gd name="connsiteY0" fmla="*/ 44137 h 1379520"/>
              <a:gd name="connsiteX1" fmla="*/ 2273390 w 2507027"/>
              <a:gd name="connsiteY1" fmla="*/ 1327821 h 1379520"/>
              <a:gd name="connsiteX2" fmla="*/ 402725 w 2507027"/>
              <a:gd name="connsiteY2" fmla="*/ 1319610 h 1379520"/>
              <a:gd name="connsiteX3" fmla="*/ 412748 w 2507027"/>
              <a:gd name="connsiteY3" fmla="*/ 1109924 h 1379520"/>
              <a:gd name="connsiteX4" fmla="*/ 2109810 w 2507027"/>
              <a:gd name="connsiteY4" fmla="*/ 1084291 h 1379520"/>
              <a:gd name="connsiteX5" fmla="*/ 2122524 w 2507027"/>
              <a:gd name="connsiteY5" fmla="*/ 824804 h 1379520"/>
              <a:gd name="connsiteX6" fmla="*/ 412749 w 2507027"/>
              <a:gd name="connsiteY6" fmla="*/ 751336 h 1379520"/>
              <a:gd name="connsiteX7" fmla="*/ 412748 w 2507027"/>
              <a:gd name="connsiteY7" fmla="*/ 576524 h 1379520"/>
              <a:gd name="connsiteX8" fmla="*/ 2116409 w 2507027"/>
              <a:gd name="connsiteY8" fmla="*/ 533699 h 1379520"/>
              <a:gd name="connsiteX9" fmla="*/ 2109321 w 2507027"/>
              <a:gd name="connsiteY9" fmla="*/ 282930 h 1379520"/>
              <a:gd name="connsiteX10" fmla="*/ 412750 w 2507027"/>
              <a:gd name="connsiteY10" fmla="*/ 217936 h 1379520"/>
              <a:gd name="connsiteX11" fmla="*/ 293968 w 2507027"/>
              <a:gd name="connsiteY11" fmla="*/ 40883 h 1379520"/>
              <a:gd name="connsiteX12" fmla="*/ 2176556 w 2507027"/>
              <a:gd name="connsiteY12" fmla="*/ 542 h 1379520"/>
              <a:gd name="connsiteX13" fmla="*/ 2276800 w 2507027"/>
              <a:gd name="connsiteY13" fmla="*/ 44137 h 1379520"/>
              <a:gd name="connsiteX0" fmla="*/ 2293507 w 2311805"/>
              <a:gd name="connsiteY0" fmla="*/ 214490 h 1549873"/>
              <a:gd name="connsiteX1" fmla="*/ 2290097 w 2311805"/>
              <a:gd name="connsiteY1" fmla="*/ 1498174 h 1549873"/>
              <a:gd name="connsiteX2" fmla="*/ 419432 w 2311805"/>
              <a:gd name="connsiteY2" fmla="*/ 1489963 h 1549873"/>
              <a:gd name="connsiteX3" fmla="*/ 429455 w 2311805"/>
              <a:gd name="connsiteY3" fmla="*/ 1280277 h 1549873"/>
              <a:gd name="connsiteX4" fmla="*/ 2126517 w 2311805"/>
              <a:gd name="connsiteY4" fmla="*/ 1254644 h 1549873"/>
              <a:gd name="connsiteX5" fmla="*/ 2139231 w 2311805"/>
              <a:gd name="connsiteY5" fmla="*/ 995157 h 1549873"/>
              <a:gd name="connsiteX6" fmla="*/ 429456 w 2311805"/>
              <a:gd name="connsiteY6" fmla="*/ 921689 h 1549873"/>
              <a:gd name="connsiteX7" fmla="*/ 429455 w 2311805"/>
              <a:gd name="connsiteY7" fmla="*/ 746877 h 1549873"/>
              <a:gd name="connsiteX8" fmla="*/ 2133116 w 2311805"/>
              <a:gd name="connsiteY8" fmla="*/ 704052 h 1549873"/>
              <a:gd name="connsiteX9" fmla="*/ 2126028 w 2311805"/>
              <a:gd name="connsiteY9" fmla="*/ 453283 h 1549873"/>
              <a:gd name="connsiteX10" fmla="*/ 429457 w 2311805"/>
              <a:gd name="connsiteY10" fmla="*/ 388289 h 1549873"/>
              <a:gd name="connsiteX11" fmla="*/ 310675 w 2311805"/>
              <a:gd name="connsiteY11" fmla="*/ 211236 h 1549873"/>
              <a:gd name="connsiteX12" fmla="*/ 2293507 w 2311805"/>
              <a:gd name="connsiteY12" fmla="*/ 214490 h 1549873"/>
              <a:gd name="connsiteX0" fmla="*/ 2293507 w 2311805"/>
              <a:gd name="connsiteY0" fmla="*/ 48837 h 1384220"/>
              <a:gd name="connsiteX1" fmla="*/ 2290097 w 2311805"/>
              <a:gd name="connsiteY1" fmla="*/ 1332521 h 1384220"/>
              <a:gd name="connsiteX2" fmla="*/ 419432 w 2311805"/>
              <a:gd name="connsiteY2" fmla="*/ 1324310 h 1384220"/>
              <a:gd name="connsiteX3" fmla="*/ 429455 w 2311805"/>
              <a:gd name="connsiteY3" fmla="*/ 1114624 h 1384220"/>
              <a:gd name="connsiteX4" fmla="*/ 2126517 w 2311805"/>
              <a:gd name="connsiteY4" fmla="*/ 1088991 h 1384220"/>
              <a:gd name="connsiteX5" fmla="*/ 2139231 w 2311805"/>
              <a:gd name="connsiteY5" fmla="*/ 829504 h 1384220"/>
              <a:gd name="connsiteX6" fmla="*/ 429456 w 2311805"/>
              <a:gd name="connsiteY6" fmla="*/ 756036 h 1384220"/>
              <a:gd name="connsiteX7" fmla="*/ 429455 w 2311805"/>
              <a:gd name="connsiteY7" fmla="*/ 581224 h 1384220"/>
              <a:gd name="connsiteX8" fmla="*/ 2133116 w 2311805"/>
              <a:gd name="connsiteY8" fmla="*/ 538399 h 1384220"/>
              <a:gd name="connsiteX9" fmla="*/ 2126028 w 2311805"/>
              <a:gd name="connsiteY9" fmla="*/ 287630 h 1384220"/>
              <a:gd name="connsiteX10" fmla="*/ 429457 w 2311805"/>
              <a:gd name="connsiteY10" fmla="*/ 222636 h 1384220"/>
              <a:gd name="connsiteX11" fmla="*/ 310675 w 2311805"/>
              <a:gd name="connsiteY11" fmla="*/ 45583 h 1384220"/>
              <a:gd name="connsiteX12" fmla="*/ 2293507 w 2311805"/>
              <a:gd name="connsiteY12" fmla="*/ 48837 h 1384220"/>
              <a:gd name="connsiteX0" fmla="*/ 2283483 w 2301781"/>
              <a:gd name="connsiteY0" fmla="*/ 58372 h 1393755"/>
              <a:gd name="connsiteX1" fmla="*/ 2280073 w 2301781"/>
              <a:gd name="connsiteY1" fmla="*/ 1342056 h 1393755"/>
              <a:gd name="connsiteX2" fmla="*/ 409408 w 2301781"/>
              <a:gd name="connsiteY2" fmla="*/ 1333845 h 1393755"/>
              <a:gd name="connsiteX3" fmla="*/ 419431 w 2301781"/>
              <a:gd name="connsiteY3" fmla="*/ 1124159 h 1393755"/>
              <a:gd name="connsiteX4" fmla="*/ 2116493 w 2301781"/>
              <a:gd name="connsiteY4" fmla="*/ 1098526 h 1393755"/>
              <a:gd name="connsiteX5" fmla="*/ 2129207 w 2301781"/>
              <a:gd name="connsiteY5" fmla="*/ 839039 h 1393755"/>
              <a:gd name="connsiteX6" fmla="*/ 419432 w 2301781"/>
              <a:gd name="connsiteY6" fmla="*/ 765571 h 1393755"/>
              <a:gd name="connsiteX7" fmla="*/ 419431 w 2301781"/>
              <a:gd name="connsiteY7" fmla="*/ 590759 h 1393755"/>
              <a:gd name="connsiteX8" fmla="*/ 2123092 w 2301781"/>
              <a:gd name="connsiteY8" fmla="*/ 547934 h 1393755"/>
              <a:gd name="connsiteX9" fmla="*/ 2116004 w 2301781"/>
              <a:gd name="connsiteY9" fmla="*/ 297165 h 1393755"/>
              <a:gd name="connsiteX10" fmla="*/ 419433 w 2301781"/>
              <a:gd name="connsiteY10" fmla="*/ 232171 h 1393755"/>
              <a:gd name="connsiteX11" fmla="*/ 310675 w 2301781"/>
              <a:gd name="connsiteY11" fmla="*/ 28966 h 1393755"/>
              <a:gd name="connsiteX12" fmla="*/ 2283483 w 2301781"/>
              <a:gd name="connsiteY12" fmla="*/ 58372 h 1393755"/>
              <a:gd name="connsiteX0" fmla="*/ 2283483 w 2301781"/>
              <a:gd name="connsiteY0" fmla="*/ 58370 h 1393753"/>
              <a:gd name="connsiteX1" fmla="*/ 2280073 w 2301781"/>
              <a:gd name="connsiteY1" fmla="*/ 1342054 h 1393753"/>
              <a:gd name="connsiteX2" fmla="*/ 409408 w 2301781"/>
              <a:gd name="connsiteY2" fmla="*/ 1333843 h 1393753"/>
              <a:gd name="connsiteX3" fmla="*/ 419431 w 2301781"/>
              <a:gd name="connsiteY3" fmla="*/ 1124157 h 1393753"/>
              <a:gd name="connsiteX4" fmla="*/ 2116493 w 2301781"/>
              <a:gd name="connsiteY4" fmla="*/ 1098524 h 1393753"/>
              <a:gd name="connsiteX5" fmla="*/ 2129207 w 2301781"/>
              <a:gd name="connsiteY5" fmla="*/ 839037 h 1393753"/>
              <a:gd name="connsiteX6" fmla="*/ 419432 w 2301781"/>
              <a:gd name="connsiteY6" fmla="*/ 765569 h 1393753"/>
              <a:gd name="connsiteX7" fmla="*/ 419431 w 2301781"/>
              <a:gd name="connsiteY7" fmla="*/ 590757 h 1393753"/>
              <a:gd name="connsiteX8" fmla="*/ 2123092 w 2301781"/>
              <a:gd name="connsiteY8" fmla="*/ 547932 h 1393753"/>
              <a:gd name="connsiteX9" fmla="*/ 2116004 w 2301781"/>
              <a:gd name="connsiteY9" fmla="*/ 297163 h 1393753"/>
              <a:gd name="connsiteX10" fmla="*/ 419433 w 2301781"/>
              <a:gd name="connsiteY10" fmla="*/ 232169 h 1393753"/>
              <a:gd name="connsiteX11" fmla="*/ 310675 w 2301781"/>
              <a:gd name="connsiteY11" fmla="*/ 28964 h 1393753"/>
              <a:gd name="connsiteX12" fmla="*/ 2283483 w 2301781"/>
              <a:gd name="connsiteY12" fmla="*/ 58370 h 1393753"/>
              <a:gd name="connsiteX0" fmla="*/ 2293506 w 2301781"/>
              <a:gd name="connsiteY0" fmla="*/ 48837 h 1419090"/>
              <a:gd name="connsiteX1" fmla="*/ 2280073 w 2301781"/>
              <a:gd name="connsiteY1" fmla="*/ 1367391 h 1419090"/>
              <a:gd name="connsiteX2" fmla="*/ 409408 w 2301781"/>
              <a:gd name="connsiteY2" fmla="*/ 1359180 h 1419090"/>
              <a:gd name="connsiteX3" fmla="*/ 419431 w 2301781"/>
              <a:gd name="connsiteY3" fmla="*/ 1149494 h 1419090"/>
              <a:gd name="connsiteX4" fmla="*/ 2116493 w 2301781"/>
              <a:gd name="connsiteY4" fmla="*/ 1123861 h 1419090"/>
              <a:gd name="connsiteX5" fmla="*/ 2129207 w 2301781"/>
              <a:gd name="connsiteY5" fmla="*/ 864374 h 1419090"/>
              <a:gd name="connsiteX6" fmla="*/ 419432 w 2301781"/>
              <a:gd name="connsiteY6" fmla="*/ 790906 h 1419090"/>
              <a:gd name="connsiteX7" fmla="*/ 419431 w 2301781"/>
              <a:gd name="connsiteY7" fmla="*/ 616094 h 1419090"/>
              <a:gd name="connsiteX8" fmla="*/ 2123092 w 2301781"/>
              <a:gd name="connsiteY8" fmla="*/ 573269 h 1419090"/>
              <a:gd name="connsiteX9" fmla="*/ 2116004 w 2301781"/>
              <a:gd name="connsiteY9" fmla="*/ 322500 h 1419090"/>
              <a:gd name="connsiteX10" fmla="*/ 419433 w 2301781"/>
              <a:gd name="connsiteY10" fmla="*/ 257506 h 1419090"/>
              <a:gd name="connsiteX11" fmla="*/ 310675 w 2301781"/>
              <a:gd name="connsiteY11" fmla="*/ 54301 h 1419090"/>
              <a:gd name="connsiteX12" fmla="*/ 2293506 w 2301781"/>
              <a:gd name="connsiteY12" fmla="*/ 48837 h 1419090"/>
              <a:gd name="connsiteX0" fmla="*/ 2293506 w 2301781"/>
              <a:gd name="connsiteY0" fmla="*/ 23499 h 1393752"/>
              <a:gd name="connsiteX1" fmla="*/ 2280073 w 2301781"/>
              <a:gd name="connsiteY1" fmla="*/ 1342053 h 1393752"/>
              <a:gd name="connsiteX2" fmla="*/ 409408 w 2301781"/>
              <a:gd name="connsiteY2" fmla="*/ 1333842 h 1393752"/>
              <a:gd name="connsiteX3" fmla="*/ 419431 w 2301781"/>
              <a:gd name="connsiteY3" fmla="*/ 1124156 h 1393752"/>
              <a:gd name="connsiteX4" fmla="*/ 2116493 w 2301781"/>
              <a:gd name="connsiteY4" fmla="*/ 1098523 h 1393752"/>
              <a:gd name="connsiteX5" fmla="*/ 2129207 w 2301781"/>
              <a:gd name="connsiteY5" fmla="*/ 839036 h 1393752"/>
              <a:gd name="connsiteX6" fmla="*/ 419432 w 2301781"/>
              <a:gd name="connsiteY6" fmla="*/ 765568 h 1393752"/>
              <a:gd name="connsiteX7" fmla="*/ 419431 w 2301781"/>
              <a:gd name="connsiteY7" fmla="*/ 590756 h 1393752"/>
              <a:gd name="connsiteX8" fmla="*/ 2123092 w 2301781"/>
              <a:gd name="connsiteY8" fmla="*/ 547931 h 1393752"/>
              <a:gd name="connsiteX9" fmla="*/ 2116004 w 2301781"/>
              <a:gd name="connsiteY9" fmla="*/ 297162 h 1393752"/>
              <a:gd name="connsiteX10" fmla="*/ 419433 w 2301781"/>
              <a:gd name="connsiteY10" fmla="*/ 232168 h 1393752"/>
              <a:gd name="connsiteX11" fmla="*/ 310675 w 2301781"/>
              <a:gd name="connsiteY11" fmla="*/ 28963 h 1393752"/>
              <a:gd name="connsiteX12" fmla="*/ 2293506 w 2301781"/>
              <a:gd name="connsiteY12" fmla="*/ 23499 h 139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01781" h="1393752">
                <a:moveTo>
                  <a:pt x="2293506" y="23499"/>
                </a:moveTo>
                <a:cubicBezTo>
                  <a:pt x="2292369" y="451394"/>
                  <a:pt x="2281210" y="914158"/>
                  <a:pt x="2280073" y="1342053"/>
                </a:cubicBezTo>
                <a:cubicBezTo>
                  <a:pt x="1911914" y="1393752"/>
                  <a:pt x="719515" y="1370158"/>
                  <a:pt x="409408" y="1333842"/>
                </a:cubicBezTo>
                <a:cubicBezTo>
                  <a:pt x="99301" y="1297526"/>
                  <a:pt x="134917" y="1163376"/>
                  <a:pt x="419431" y="1124156"/>
                </a:cubicBezTo>
                <a:cubicBezTo>
                  <a:pt x="703945" y="1084936"/>
                  <a:pt x="1838213" y="1148949"/>
                  <a:pt x="2116493" y="1098523"/>
                </a:cubicBezTo>
                <a:cubicBezTo>
                  <a:pt x="2264454" y="1004504"/>
                  <a:pt x="2301781" y="929403"/>
                  <a:pt x="2129207" y="839036"/>
                </a:cubicBezTo>
                <a:cubicBezTo>
                  <a:pt x="1846364" y="783544"/>
                  <a:pt x="704395" y="806948"/>
                  <a:pt x="419432" y="765568"/>
                </a:cubicBezTo>
                <a:cubicBezTo>
                  <a:pt x="134469" y="724188"/>
                  <a:pt x="125463" y="628483"/>
                  <a:pt x="419431" y="590756"/>
                </a:cubicBezTo>
                <a:cubicBezTo>
                  <a:pt x="695470" y="548548"/>
                  <a:pt x="1840330" y="596863"/>
                  <a:pt x="2123092" y="547931"/>
                </a:cubicBezTo>
                <a:cubicBezTo>
                  <a:pt x="2245460" y="464132"/>
                  <a:pt x="2299702" y="357057"/>
                  <a:pt x="2116004" y="297162"/>
                </a:cubicBezTo>
                <a:cubicBezTo>
                  <a:pt x="1822036" y="245988"/>
                  <a:pt x="720321" y="276868"/>
                  <a:pt x="419433" y="232168"/>
                </a:cubicBezTo>
                <a:cubicBezTo>
                  <a:pt x="118545" y="187468"/>
                  <a:pt x="0" y="57929"/>
                  <a:pt x="310675" y="28963"/>
                </a:cubicBezTo>
                <a:cubicBezTo>
                  <a:pt x="641399" y="0"/>
                  <a:pt x="1983650" y="26977"/>
                  <a:pt x="2293506" y="23499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 rot="5400000">
            <a:off x="3778728" y="3502766"/>
            <a:ext cx="1459684" cy="34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0800000">
            <a:off x="4506868" y="4217226"/>
            <a:ext cx="1240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H="1">
            <a:off x="4013747" y="3503378"/>
            <a:ext cx="1459684" cy="2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6200000" flipH="1">
            <a:off x="4256023" y="3507844"/>
            <a:ext cx="1452427" cy="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4505557" y="3518394"/>
            <a:ext cx="1430655" cy="11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4728264" y="3504467"/>
            <a:ext cx="14596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0800000">
            <a:off x="4506868" y="3983430"/>
            <a:ext cx="1240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4506868" y="3756892"/>
            <a:ext cx="1240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0800000">
            <a:off x="4506868" y="3530354"/>
            <a:ext cx="1240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0800000">
            <a:off x="4506868" y="3303815"/>
            <a:ext cx="1240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0800000">
            <a:off x="4506868" y="3077277"/>
            <a:ext cx="1240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373353" y="4205148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4602789" y="4205148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4832225" y="4205148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5061661" y="4205148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4223614" y="3816025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4223614" y="3587425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65" name="TextBox 64"/>
          <p:cNvSpPr txBox="1"/>
          <p:nvPr/>
        </p:nvSpPr>
        <p:spPr>
          <a:xfrm>
            <a:off x="4223614" y="3358825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66" name="TextBox 65"/>
          <p:cNvSpPr txBox="1"/>
          <p:nvPr/>
        </p:nvSpPr>
        <p:spPr>
          <a:xfrm>
            <a:off x="4223614" y="3130225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</a:t>
            </a:r>
            <a:endParaRPr lang="en-US" sz="1400" dirty="0"/>
          </a:p>
        </p:txBody>
      </p:sp>
      <p:sp>
        <p:nvSpPr>
          <p:cNvPr id="67" name="TextBox 66"/>
          <p:cNvSpPr txBox="1"/>
          <p:nvPr/>
        </p:nvSpPr>
        <p:spPr>
          <a:xfrm>
            <a:off x="4230742" y="2901625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</a:t>
            </a:r>
            <a:endParaRPr lang="en-US" sz="1400" dirty="0"/>
          </a:p>
        </p:txBody>
      </p:sp>
      <p:sp>
        <p:nvSpPr>
          <p:cNvPr id="68" name="TextBox 67"/>
          <p:cNvSpPr txBox="1"/>
          <p:nvPr/>
        </p:nvSpPr>
        <p:spPr>
          <a:xfrm>
            <a:off x="5291097" y="4205148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</a:t>
            </a:r>
            <a:endParaRPr lang="en-US" sz="1400" dirty="0"/>
          </a:p>
        </p:txBody>
      </p:sp>
      <p:sp>
        <p:nvSpPr>
          <p:cNvPr id="69" name="Oval 68"/>
          <p:cNvSpPr/>
          <p:nvPr/>
        </p:nvSpPr>
        <p:spPr>
          <a:xfrm>
            <a:off x="5416748" y="3041626"/>
            <a:ext cx="82311" cy="82669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70" name="Straight Connector 69"/>
          <p:cNvCxnSpPr/>
          <p:nvPr/>
        </p:nvCxnSpPr>
        <p:spPr>
          <a:xfrm rot="10800000">
            <a:off x="4506868" y="2875080"/>
            <a:ext cx="1240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223614" y="2729297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</a:t>
            </a:r>
            <a:endParaRPr lang="en-US" sz="1400" dirty="0"/>
          </a:p>
        </p:txBody>
      </p:sp>
      <p:sp>
        <p:nvSpPr>
          <p:cNvPr id="72" name="Oval 71"/>
          <p:cNvSpPr/>
          <p:nvPr/>
        </p:nvSpPr>
        <p:spPr>
          <a:xfrm>
            <a:off x="4470262" y="3044860"/>
            <a:ext cx="76200" cy="762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3" name="Oval 72"/>
          <p:cNvSpPr/>
          <p:nvPr/>
        </p:nvSpPr>
        <p:spPr>
          <a:xfrm>
            <a:off x="4943504" y="3044860"/>
            <a:ext cx="76200" cy="762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4" name="Oval 73"/>
          <p:cNvSpPr/>
          <p:nvPr/>
        </p:nvSpPr>
        <p:spPr>
          <a:xfrm>
            <a:off x="4943507" y="2841667"/>
            <a:ext cx="76200" cy="762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5" name="Oval 74"/>
          <p:cNvSpPr/>
          <p:nvPr/>
        </p:nvSpPr>
        <p:spPr>
          <a:xfrm>
            <a:off x="4951990" y="3721680"/>
            <a:ext cx="76200" cy="76200"/>
          </a:xfrm>
          <a:prstGeom prst="ellipse">
            <a:avLst/>
          </a:prstGeom>
          <a:solidFill>
            <a:schemeClr val="accent3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6" name="Oval 75"/>
          <p:cNvSpPr/>
          <p:nvPr/>
        </p:nvSpPr>
        <p:spPr>
          <a:xfrm>
            <a:off x="5423698" y="3264492"/>
            <a:ext cx="76200" cy="76200"/>
          </a:xfrm>
          <a:prstGeom prst="ellipse">
            <a:avLst/>
          </a:prstGeom>
          <a:solidFill>
            <a:schemeClr val="accent3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7" name="Oval 76"/>
          <p:cNvSpPr/>
          <p:nvPr/>
        </p:nvSpPr>
        <p:spPr>
          <a:xfrm>
            <a:off x="4480269" y="4171635"/>
            <a:ext cx="76200" cy="76200"/>
          </a:xfrm>
          <a:prstGeom prst="ellipse">
            <a:avLst/>
          </a:prstGeom>
          <a:solidFill>
            <a:schemeClr val="accent3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78" name="Group 163"/>
          <p:cNvGrpSpPr/>
          <p:nvPr/>
        </p:nvGrpSpPr>
        <p:grpSpPr>
          <a:xfrm>
            <a:off x="7018522" y="2630235"/>
            <a:ext cx="1524000" cy="1788308"/>
            <a:chOff x="7468466" y="370869"/>
            <a:chExt cx="1524000" cy="1788308"/>
          </a:xfrm>
        </p:grpSpPr>
        <p:sp>
          <p:nvSpPr>
            <p:cNvPr id="79" name="Oval 78"/>
            <p:cNvSpPr/>
            <p:nvPr/>
          </p:nvSpPr>
          <p:spPr>
            <a:xfrm>
              <a:off x="7670806" y="1603816"/>
              <a:ext cx="177800" cy="172357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27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8135257" y="1589305"/>
              <a:ext cx="177800" cy="172357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27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8621486" y="1589307"/>
              <a:ext cx="177800" cy="172357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27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7678060" y="1146622"/>
              <a:ext cx="177800" cy="172357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27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8142511" y="1132111"/>
              <a:ext cx="177800" cy="172357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27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8628740" y="1132113"/>
              <a:ext cx="177800" cy="172357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27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8142508" y="696688"/>
              <a:ext cx="177800" cy="172357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27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8628737" y="696690"/>
              <a:ext cx="177800" cy="172357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27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7670800" y="696685"/>
              <a:ext cx="177800" cy="172357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27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 rot="5400000">
              <a:off x="7023580" y="1200610"/>
              <a:ext cx="1459684" cy="34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0800000">
              <a:off x="7751720" y="1915070"/>
              <a:ext cx="12407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7258599" y="1201222"/>
              <a:ext cx="1459684" cy="21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 flipH="1">
              <a:off x="7500875" y="1205688"/>
              <a:ext cx="1452427" cy="5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7750409" y="1216238"/>
              <a:ext cx="1430655" cy="11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7973116" y="1202311"/>
              <a:ext cx="14596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10800000">
              <a:off x="7751720" y="1681274"/>
              <a:ext cx="12407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10800000">
              <a:off x="7751720" y="1454736"/>
              <a:ext cx="12407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0800000">
              <a:off x="7751720" y="1228198"/>
              <a:ext cx="12407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>
              <a:off x="7751720" y="1001659"/>
              <a:ext cx="12407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10800000">
              <a:off x="7751720" y="775121"/>
              <a:ext cx="12407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7618205" y="1902992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0</a:t>
              </a:r>
              <a:endParaRPr lang="en-US" sz="14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847641" y="1902992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8077077" y="1902992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8306513" y="1902992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468466" y="1513869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468466" y="1285269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468466" y="1056669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468466" y="828069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4</a:t>
              </a:r>
              <a:endParaRPr lang="en-US" sz="1400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475594" y="599469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5</a:t>
              </a:r>
              <a:endParaRPr lang="en-US" sz="1400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8535949" y="1902992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4</a:t>
              </a:r>
              <a:endParaRPr lang="en-US" sz="1400" dirty="0"/>
            </a:p>
          </p:txBody>
        </p:sp>
        <p:sp>
          <p:nvSpPr>
            <p:cNvPr id="109" name="Oval 108"/>
            <p:cNvSpPr/>
            <p:nvPr/>
          </p:nvSpPr>
          <p:spPr>
            <a:xfrm>
              <a:off x="8661600" y="739470"/>
              <a:ext cx="82311" cy="82669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110" name="Straight Connector 109"/>
            <p:cNvCxnSpPr/>
            <p:nvPr/>
          </p:nvCxnSpPr>
          <p:spPr>
            <a:xfrm rot="10800000">
              <a:off x="7751720" y="572924"/>
              <a:ext cx="12407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/>
            <p:cNvSpPr txBox="1"/>
            <p:nvPr/>
          </p:nvSpPr>
          <p:spPr>
            <a:xfrm>
              <a:off x="7468466" y="370869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6</a:t>
              </a:r>
              <a:endParaRPr lang="en-US" sz="1400" dirty="0"/>
            </a:p>
          </p:txBody>
        </p:sp>
        <p:sp>
          <p:nvSpPr>
            <p:cNvPr id="112" name="Oval 111"/>
            <p:cNvSpPr/>
            <p:nvPr/>
          </p:nvSpPr>
          <p:spPr>
            <a:xfrm>
              <a:off x="7715114" y="742704"/>
              <a:ext cx="76200" cy="762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2543629" y="2367459"/>
            <a:ext cx="624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8476343" y="2367459"/>
            <a:ext cx="522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en-US" sz="3600" dirty="0" smtClean="0">
              <a:solidFill>
                <a:srgbClr val="00B05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443728" y="2367459"/>
            <a:ext cx="624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116" name="Down Arrow 115"/>
          <p:cNvSpPr/>
          <p:nvPr/>
        </p:nvSpPr>
        <p:spPr>
          <a:xfrm rot="16200000">
            <a:off x="5911304" y="3798943"/>
            <a:ext cx="228600" cy="381000"/>
          </a:xfrm>
          <a:prstGeom prst="down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Down Arrow 116"/>
          <p:cNvSpPr/>
          <p:nvPr/>
        </p:nvSpPr>
        <p:spPr>
          <a:xfrm rot="16200000">
            <a:off x="3059247" y="3769914"/>
            <a:ext cx="228600" cy="381000"/>
          </a:xfrm>
          <a:prstGeom prst="down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3171372" y="2370075"/>
            <a:ext cx="769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parity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008915" y="2370073"/>
            <a:ext cx="769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parity</a:t>
            </a:r>
          </a:p>
        </p:txBody>
      </p:sp>
      <p:grpSp>
        <p:nvGrpSpPr>
          <p:cNvPr id="123" name="Group 334"/>
          <p:cNvGrpSpPr/>
          <p:nvPr/>
        </p:nvGrpSpPr>
        <p:grpSpPr>
          <a:xfrm>
            <a:off x="225048" y="2744314"/>
            <a:ext cx="1068592" cy="1516928"/>
            <a:chOff x="-52593" y="525996"/>
            <a:chExt cx="1068592" cy="1516928"/>
          </a:xfrm>
        </p:grpSpPr>
        <p:sp>
          <p:nvSpPr>
            <p:cNvPr id="124" name="TextBox 123"/>
            <p:cNvSpPr txBox="1"/>
            <p:nvPr/>
          </p:nvSpPr>
          <p:spPr>
            <a:xfrm>
              <a:off x="223149" y="533254"/>
              <a:ext cx="56062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x+=z; </a:t>
              </a:r>
              <a:br>
                <a:rPr lang="en-US" sz="1100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x+=z 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223149" y="894298"/>
              <a:ext cx="5533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82575" algn="l"/>
                </a:tabLst>
              </a:pPr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z++; </a:t>
              </a:r>
            </a:p>
            <a:p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z++;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223148" y="1273483"/>
              <a:ext cx="7928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y1=f(x)</a:t>
              </a:r>
            </a:p>
            <a:p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y2=x</a:t>
              </a:r>
            </a:p>
            <a:p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assert </a:t>
              </a:r>
            </a:p>
            <a:p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   y1!= y2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-52593" y="525996"/>
              <a:ext cx="3811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T1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-52593" y="896106"/>
              <a:ext cx="3483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T2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-52593" y="1273478"/>
              <a:ext cx="34834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T3</a:t>
              </a:r>
            </a:p>
          </p:txBody>
        </p:sp>
      </p:grpSp>
      <p:grpSp>
        <p:nvGrpSpPr>
          <p:cNvPr id="130" name="Group 339"/>
          <p:cNvGrpSpPr/>
          <p:nvPr/>
        </p:nvGrpSpPr>
        <p:grpSpPr>
          <a:xfrm>
            <a:off x="3280305" y="2751571"/>
            <a:ext cx="1068592" cy="1516928"/>
            <a:chOff x="215916" y="533253"/>
            <a:chExt cx="1068592" cy="1516928"/>
          </a:xfrm>
        </p:grpSpPr>
        <p:grpSp>
          <p:nvGrpSpPr>
            <p:cNvPr id="131" name="Group 334"/>
            <p:cNvGrpSpPr/>
            <p:nvPr/>
          </p:nvGrpSpPr>
          <p:grpSpPr>
            <a:xfrm>
              <a:off x="215916" y="533253"/>
              <a:ext cx="1068592" cy="1516928"/>
              <a:chOff x="-52593" y="525996"/>
              <a:chExt cx="1068592" cy="1516928"/>
            </a:xfrm>
          </p:grpSpPr>
          <p:sp>
            <p:nvSpPr>
              <p:cNvPr id="133" name="TextBox 132"/>
              <p:cNvSpPr txBox="1"/>
              <p:nvPr/>
            </p:nvSpPr>
            <p:spPr>
              <a:xfrm>
                <a:off x="223149" y="533254"/>
                <a:ext cx="56062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x+=z; </a:t>
                </a:r>
                <a:br>
                  <a:rPr lang="en-US" sz="1100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x+=z </a:t>
                </a: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223149" y="894298"/>
                <a:ext cx="55336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282575" algn="l"/>
                  </a:tabLst>
                </a:pPr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z++; </a:t>
                </a:r>
              </a:p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z++;</a:t>
                </a: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223148" y="1273483"/>
                <a:ext cx="79285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y1=f(x)</a:t>
                </a:r>
              </a:p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y2=x</a:t>
                </a:r>
              </a:p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assert </a:t>
                </a:r>
              </a:p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   y1!= y2</a:t>
                </a: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-52593" y="525996"/>
                <a:ext cx="36702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T1</a:t>
                </a: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-52593" y="896106"/>
                <a:ext cx="3483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T2</a:t>
                </a:r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-52593" y="1273478"/>
                <a:ext cx="34834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T3</a:t>
                </a:r>
              </a:p>
            </p:txBody>
          </p:sp>
        </p:grpSp>
        <p:sp>
          <p:nvSpPr>
            <p:cNvPr id="132" name="Left Bracket 131"/>
            <p:cNvSpPr/>
            <p:nvPr/>
          </p:nvSpPr>
          <p:spPr>
            <a:xfrm>
              <a:off x="520692" y="963240"/>
              <a:ext cx="45719" cy="263217"/>
            </a:xfrm>
            <a:prstGeom prst="leftBracket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139" name="Group 352"/>
          <p:cNvGrpSpPr/>
          <p:nvPr/>
        </p:nvGrpSpPr>
        <p:grpSpPr>
          <a:xfrm>
            <a:off x="6064032" y="2744314"/>
            <a:ext cx="1078866" cy="1516928"/>
            <a:chOff x="205642" y="533253"/>
            <a:chExt cx="1078866" cy="1516928"/>
          </a:xfrm>
        </p:grpSpPr>
        <p:grpSp>
          <p:nvGrpSpPr>
            <p:cNvPr id="140" name="Group 334"/>
            <p:cNvGrpSpPr/>
            <p:nvPr/>
          </p:nvGrpSpPr>
          <p:grpSpPr>
            <a:xfrm>
              <a:off x="205642" y="533253"/>
              <a:ext cx="1078866" cy="1516928"/>
              <a:chOff x="-62867" y="525996"/>
              <a:chExt cx="1078866" cy="1516928"/>
            </a:xfrm>
          </p:grpSpPr>
          <p:sp>
            <p:nvSpPr>
              <p:cNvPr id="143" name="TextBox 142"/>
              <p:cNvSpPr txBox="1"/>
              <p:nvPr/>
            </p:nvSpPr>
            <p:spPr>
              <a:xfrm>
                <a:off x="223149" y="533254"/>
                <a:ext cx="56062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x+=z; </a:t>
                </a:r>
                <a:br>
                  <a:rPr lang="en-US" sz="1100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x+=z </a:t>
                </a:r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223149" y="894298"/>
                <a:ext cx="55336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282575" algn="l"/>
                  </a:tabLst>
                </a:pPr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z++; </a:t>
                </a:r>
              </a:p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z++;</a:t>
                </a: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223148" y="1273483"/>
                <a:ext cx="79285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y1=f(x)</a:t>
                </a:r>
              </a:p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y2=x</a:t>
                </a:r>
              </a:p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assert </a:t>
                </a:r>
              </a:p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   y1!= y2</a:t>
                </a: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-62867" y="525996"/>
                <a:ext cx="50115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T1</a:t>
                </a: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-62867" y="896106"/>
                <a:ext cx="3483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T2</a:t>
                </a: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-62867" y="1273478"/>
                <a:ext cx="34834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T3</a:t>
                </a:r>
              </a:p>
            </p:txBody>
          </p:sp>
        </p:grpSp>
        <p:sp>
          <p:nvSpPr>
            <p:cNvPr id="141" name="Left Bracket 140"/>
            <p:cNvSpPr/>
            <p:nvPr/>
          </p:nvSpPr>
          <p:spPr>
            <a:xfrm>
              <a:off x="520692" y="963240"/>
              <a:ext cx="45719" cy="263217"/>
            </a:xfrm>
            <a:prstGeom prst="leftBracket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42" name="Left Bracket 141"/>
            <p:cNvSpPr/>
            <p:nvPr/>
          </p:nvSpPr>
          <p:spPr>
            <a:xfrm>
              <a:off x="520692" y="585868"/>
              <a:ext cx="45719" cy="299503"/>
            </a:xfrm>
            <a:prstGeom prst="leftBracket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149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r>
              <a:rPr lang="en-US" sz="3200" dirty="0" smtClean="0"/>
              <a:t>Example: Avoiding Bad Interleavings</a:t>
            </a:r>
            <a:endParaRPr lang="en-US" sz="3200" dirty="0"/>
          </a:p>
        </p:txBody>
      </p:sp>
      <p:sp>
        <p:nvSpPr>
          <p:cNvPr id="150" name="TextBox 149"/>
          <p:cNvSpPr txBox="1"/>
          <p:nvPr/>
        </p:nvSpPr>
        <p:spPr>
          <a:xfrm>
            <a:off x="1676400" y="5715000"/>
            <a:ext cx="6236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But we can also change the abstraction…</a:t>
            </a:r>
            <a:endParaRPr lang="en-US" sz="2800" dirty="0"/>
          </a:p>
        </p:txBody>
      </p:sp>
      <p:sp>
        <p:nvSpPr>
          <p:cNvPr id="151" name="Slide Number Placeholder 1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6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 animBg="1"/>
      <p:bldP spid="71" grpId="0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114" grpId="0"/>
      <p:bldP spid="115" grpId="0"/>
      <p:bldP spid="116" grpId="0" animBg="1"/>
      <p:bldP spid="117" grpId="0" animBg="1"/>
      <p:bldP spid="121" grpId="0"/>
      <p:bldP spid="122" grpId="0"/>
      <p:bldP spid="1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70823" y="74354"/>
            <a:ext cx="1838654" cy="2002394"/>
            <a:chOff x="936996" y="2362199"/>
            <a:chExt cx="1838654" cy="2002394"/>
          </a:xfrm>
        </p:grpSpPr>
        <p:sp>
          <p:nvSpPr>
            <p:cNvPr id="3" name="Rounded Rectangle 2"/>
            <p:cNvSpPr/>
            <p:nvPr/>
          </p:nvSpPr>
          <p:spPr>
            <a:xfrm>
              <a:off x="1126672" y="2735943"/>
              <a:ext cx="1139372" cy="1429657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 w="127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 rot="5400000">
              <a:off x="392439" y="3309758"/>
              <a:ext cx="1655624" cy="0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10800000">
              <a:off x="1220253" y="4120486"/>
              <a:ext cx="1379619" cy="0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6200000" flipH="1">
              <a:off x="727129" y="3406638"/>
              <a:ext cx="1459684" cy="21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6200000" flipH="1">
              <a:off x="969405" y="3411104"/>
              <a:ext cx="1452427" cy="5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1218939" y="3421654"/>
              <a:ext cx="1430655" cy="11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1441646" y="3407727"/>
              <a:ext cx="14596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1220250" y="3886690"/>
              <a:ext cx="12407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1220250" y="3660152"/>
              <a:ext cx="12407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0800000">
              <a:off x="1220250" y="3433614"/>
              <a:ext cx="12407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>
              <a:off x="1220250" y="3207075"/>
              <a:ext cx="12407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220250" y="2980537"/>
              <a:ext cx="12407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086735" y="4108408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0</a:t>
              </a:r>
              <a:endParaRPr lang="en-US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45607" y="4108408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75043" y="4108408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36996" y="3719285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36996" y="3490685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36996" y="3262085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36996" y="3033485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4</a:t>
              </a:r>
              <a:endParaRPr lang="en-US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44124" y="2804885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5</a:t>
              </a:r>
              <a:endParaRPr lang="en-US" sz="1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04479" y="4108408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4</a:t>
              </a:r>
              <a:endParaRPr lang="en-US" sz="1400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2130130" y="2944886"/>
              <a:ext cx="82311" cy="82669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10800000">
              <a:off x="1220250" y="2778340"/>
              <a:ext cx="12407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936996" y="2576285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6</a:t>
              </a:r>
              <a:endParaRPr lang="en-US" sz="1400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1183644" y="2948120"/>
              <a:ext cx="76200" cy="762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8" name="Oval 27"/>
            <p:cNvSpPr/>
            <p:nvPr/>
          </p:nvSpPr>
          <p:spPr>
            <a:xfrm>
              <a:off x="1418499" y="2948120"/>
              <a:ext cx="76200" cy="762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9" name="Oval 28"/>
            <p:cNvSpPr/>
            <p:nvPr/>
          </p:nvSpPr>
          <p:spPr>
            <a:xfrm>
              <a:off x="1656886" y="2948120"/>
              <a:ext cx="76200" cy="762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0" name="Oval 29"/>
            <p:cNvSpPr/>
            <p:nvPr/>
          </p:nvSpPr>
          <p:spPr>
            <a:xfrm>
              <a:off x="1896370" y="2948120"/>
              <a:ext cx="76200" cy="762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1" name="Oval 30"/>
            <p:cNvSpPr/>
            <p:nvPr/>
          </p:nvSpPr>
          <p:spPr>
            <a:xfrm>
              <a:off x="1656889" y="2744927"/>
              <a:ext cx="76200" cy="762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2" name="Oval 31"/>
            <p:cNvSpPr/>
            <p:nvPr/>
          </p:nvSpPr>
          <p:spPr>
            <a:xfrm>
              <a:off x="2135854" y="2744930"/>
              <a:ext cx="76200" cy="762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3" name="Oval 32"/>
            <p:cNvSpPr/>
            <p:nvPr/>
          </p:nvSpPr>
          <p:spPr>
            <a:xfrm>
              <a:off x="1659081" y="3399971"/>
              <a:ext cx="76200" cy="762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4" name="Oval 33"/>
            <p:cNvSpPr/>
            <p:nvPr/>
          </p:nvSpPr>
          <p:spPr>
            <a:xfrm>
              <a:off x="1412346" y="3399974"/>
              <a:ext cx="76200" cy="762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5" name="Oval 34"/>
            <p:cNvSpPr/>
            <p:nvPr/>
          </p:nvSpPr>
          <p:spPr>
            <a:xfrm>
              <a:off x="1905822" y="3392717"/>
              <a:ext cx="76200" cy="76200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454728" y="4082142"/>
              <a:ext cx="32092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y2</a:t>
              </a:r>
              <a:endParaRPr lang="en-US" sz="11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37986" y="2362199"/>
              <a:ext cx="32092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y1</a:t>
              </a:r>
              <a:endParaRPr lang="en-US" sz="1100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1209114" y="4053125"/>
              <a:ext cx="76200" cy="7620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316171" y="4108408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1659087" y="3617687"/>
              <a:ext cx="76200" cy="7620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2" name="Oval 41"/>
            <p:cNvSpPr/>
            <p:nvPr/>
          </p:nvSpPr>
          <p:spPr>
            <a:xfrm>
              <a:off x="1412344" y="3849916"/>
              <a:ext cx="76200" cy="7620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3" name="Oval 42"/>
            <p:cNvSpPr/>
            <p:nvPr/>
          </p:nvSpPr>
          <p:spPr>
            <a:xfrm>
              <a:off x="2145315" y="3182259"/>
              <a:ext cx="76200" cy="7620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1428830" y="2609583"/>
            <a:ext cx="1103086" cy="812801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127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rot="5400000">
            <a:off x="767054" y="3308698"/>
            <a:ext cx="1459684" cy="34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0800000">
            <a:off x="1495194" y="4023158"/>
            <a:ext cx="1240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6200000" flipH="1">
            <a:off x="1002073" y="3309310"/>
            <a:ext cx="1459684" cy="2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6200000" flipH="1">
            <a:off x="1244349" y="3313776"/>
            <a:ext cx="1452427" cy="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493883" y="3324326"/>
            <a:ext cx="1430655" cy="11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1716590" y="3310399"/>
            <a:ext cx="14596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>
            <a:off x="1495194" y="3789362"/>
            <a:ext cx="1240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>
            <a:off x="1495194" y="3562824"/>
            <a:ext cx="1240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0800000">
            <a:off x="1495194" y="3336286"/>
            <a:ext cx="1240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1495194" y="3109747"/>
            <a:ext cx="1240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0800000">
            <a:off x="1495194" y="2883209"/>
            <a:ext cx="1240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361679" y="4011080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1591115" y="4011080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1820551" y="4011080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2049987" y="4011080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1211940" y="3621957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1211940" y="3393357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1211940" y="3164757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1211940" y="2936157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</a:t>
            </a:r>
            <a:endParaRPr lang="en-US" sz="1400" dirty="0"/>
          </a:p>
        </p:txBody>
      </p:sp>
      <p:sp>
        <p:nvSpPr>
          <p:cNvPr id="65" name="TextBox 64"/>
          <p:cNvSpPr txBox="1"/>
          <p:nvPr/>
        </p:nvSpPr>
        <p:spPr>
          <a:xfrm>
            <a:off x="1219068" y="2707557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</a:t>
            </a:r>
            <a:endParaRPr lang="en-US" sz="1400" dirty="0"/>
          </a:p>
        </p:txBody>
      </p:sp>
      <p:sp>
        <p:nvSpPr>
          <p:cNvPr id="66" name="TextBox 65"/>
          <p:cNvSpPr txBox="1"/>
          <p:nvPr/>
        </p:nvSpPr>
        <p:spPr>
          <a:xfrm>
            <a:off x="2279423" y="4011080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</a:t>
            </a:r>
            <a:endParaRPr lang="en-US" sz="1400" dirty="0"/>
          </a:p>
        </p:txBody>
      </p:sp>
      <p:sp>
        <p:nvSpPr>
          <p:cNvPr id="67" name="Oval 66"/>
          <p:cNvSpPr/>
          <p:nvPr/>
        </p:nvSpPr>
        <p:spPr>
          <a:xfrm>
            <a:off x="2405074" y="2847558"/>
            <a:ext cx="82311" cy="82669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68" name="Straight Connector 67"/>
          <p:cNvCxnSpPr/>
          <p:nvPr/>
        </p:nvCxnSpPr>
        <p:spPr>
          <a:xfrm rot="10800000">
            <a:off x="1495194" y="2681012"/>
            <a:ext cx="1240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211940" y="2478957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</a:t>
            </a:r>
            <a:endParaRPr lang="en-US" sz="1400" dirty="0"/>
          </a:p>
        </p:txBody>
      </p:sp>
      <p:sp>
        <p:nvSpPr>
          <p:cNvPr id="70" name="Oval 69"/>
          <p:cNvSpPr/>
          <p:nvPr/>
        </p:nvSpPr>
        <p:spPr>
          <a:xfrm>
            <a:off x="1458588" y="2850792"/>
            <a:ext cx="76200" cy="762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1" name="Oval 70"/>
          <p:cNvSpPr/>
          <p:nvPr/>
        </p:nvSpPr>
        <p:spPr>
          <a:xfrm>
            <a:off x="1693443" y="2850792"/>
            <a:ext cx="76200" cy="762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2" name="Oval 71"/>
          <p:cNvSpPr/>
          <p:nvPr/>
        </p:nvSpPr>
        <p:spPr>
          <a:xfrm>
            <a:off x="1931830" y="2850792"/>
            <a:ext cx="76200" cy="762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3" name="Oval 72"/>
          <p:cNvSpPr/>
          <p:nvPr/>
        </p:nvSpPr>
        <p:spPr>
          <a:xfrm>
            <a:off x="2171314" y="2850792"/>
            <a:ext cx="76200" cy="762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4" name="Oval 73"/>
          <p:cNvSpPr/>
          <p:nvPr/>
        </p:nvSpPr>
        <p:spPr>
          <a:xfrm>
            <a:off x="1931833" y="2647599"/>
            <a:ext cx="76200" cy="762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5" name="Oval 74"/>
          <p:cNvSpPr/>
          <p:nvPr/>
        </p:nvSpPr>
        <p:spPr>
          <a:xfrm>
            <a:off x="2410798" y="2647602"/>
            <a:ext cx="76200" cy="762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6" name="Oval 75"/>
          <p:cNvSpPr/>
          <p:nvPr/>
        </p:nvSpPr>
        <p:spPr>
          <a:xfrm>
            <a:off x="1934025" y="3302643"/>
            <a:ext cx="76200" cy="762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7" name="Oval 76"/>
          <p:cNvSpPr/>
          <p:nvPr/>
        </p:nvSpPr>
        <p:spPr>
          <a:xfrm>
            <a:off x="1687290" y="3302646"/>
            <a:ext cx="76200" cy="762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8" name="Oval 77"/>
          <p:cNvSpPr/>
          <p:nvPr/>
        </p:nvSpPr>
        <p:spPr>
          <a:xfrm>
            <a:off x="2180766" y="3295389"/>
            <a:ext cx="76200" cy="76200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0" name="Oval 79"/>
          <p:cNvSpPr/>
          <p:nvPr/>
        </p:nvSpPr>
        <p:spPr>
          <a:xfrm>
            <a:off x="2398479" y="3077682"/>
            <a:ext cx="76200" cy="76200"/>
          </a:xfrm>
          <a:prstGeom prst="ellipse">
            <a:avLst/>
          </a:prstGeom>
          <a:solidFill>
            <a:schemeClr val="accent3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4" name="Freeform 83"/>
          <p:cNvSpPr/>
          <p:nvPr/>
        </p:nvSpPr>
        <p:spPr>
          <a:xfrm>
            <a:off x="1458693" y="4732341"/>
            <a:ext cx="1110342" cy="870857"/>
          </a:xfrm>
          <a:custGeom>
            <a:avLst/>
            <a:gdLst>
              <a:gd name="connsiteX0" fmla="*/ 43543 w 1131898"/>
              <a:gd name="connsiteY0" fmla="*/ 0 h 928914"/>
              <a:gd name="connsiteX1" fmla="*/ 43543 w 1131898"/>
              <a:gd name="connsiteY1" fmla="*/ 0 h 928914"/>
              <a:gd name="connsiteX2" fmla="*/ 921658 w 1131898"/>
              <a:gd name="connsiteY2" fmla="*/ 7257 h 928914"/>
              <a:gd name="connsiteX3" fmla="*/ 1023258 w 1131898"/>
              <a:gd name="connsiteY3" fmla="*/ 21771 h 928914"/>
              <a:gd name="connsiteX4" fmla="*/ 1095829 w 1131898"/>
              <a:gd name="connsiteY4" fmla="*/ 29028 h 928914"/>
              <a:gd name="connsiteX5" fmla="*/ 1124858 w 1131898"/>
              <a:gd name="connsiteY5" fmla="*/ 0 h 928914"/>
              <a:gd name="connsiteX6" fmla="*/ 1117600 w 1131898"/>
              <a:gd name="connsiteY6" fmla="*/ 457200 h 928914"/>
              <a:gd name="connsiteX7" fmla="*/ 1117600 w 1131898"/>
              <a:gd name="connsiteY7" fmla="*/ 558800 h 928914"/>
              <a:gd name="connsiteX8" fmla="*/ 783772 w 1131898"/>
              <a:gd name="connsiteY8" fmla="*/ 928914 h 928914"/>
              <a:gd name="connsiteX9" fmla="*/ 0 w 1131898"/>
              <a:gd name="connsiteY9" fmla="*/ 921657 h 928914"/>
              <a:gd name="connsiteX10" fmla="*/ 43543 w 1131898"/>
              <a:gd name="connsiteY10" fmla="*/ 0 h 928914"/>
              <a:gd name="connsiteX0" fmla="*/ 38704 w 1156087"/>
              <a:gd name="connsiteY0" fmla="*/ 0 h 928914"/>
              <a:gd name="connsiteX1" fmla="*/ 67732 w 1156087"/>
              <a:gd name="connsiteY1" fmla="*/ 0 h 928914"/>
              <a:gd name="connsiteX2" fmla="*/ 945847 w 1156087"/>
              <a:gd name="connsiteY2" fmla="*/ 7257 h 928914"/>
              <a:gd name="connsiteX3" fmla="*/ 1047447 w 1156087"/>
              <a:gd name="connsiteY3" fmla="*/ 21771 h 928914"/>
              <a:gd name="connsiteX4" fmla="*/ 1120018 w 1156087"/>
              <a:gd name="connsiteY4" fmla="*/ 29028 h 928914"/>
              <a:gd name="connsiteX5" fmla="*/ 1149047 w 1156087"/>
              <a:gd name="connsiteY5" fmla="*/ 0 h 928914"/>
              <a:gd name="connsiteX6" fmla="*/ 1141789 w 1156087"/>
              <a:gd name="connsiteY6" fmla="*/ 457200 h 928914"/>
              <a:gd name="connsiteX7" fmla="*/ 1141789 w 1156087"/>
              <a:gd name="connsiteY7" fmla="*/ 558800 h 928914"/>
              <a:gd name="connsiteX8" fmla="*/ 807961 w 1156087"/>
              <a:gd name="connsiteY8" fmla="*/ 928914 h 928914"/>
              <a:gd name="connsiteX9" fmla="*/ 24189 w 1156087"/>
              <a:gd name="connsiteY9" fmla="*/ 921657 h 928914"/>
              <a:gd name="connsiteX10" fmla="*/ 38704 w 1156087"/>
              <a:gd name="connsiteY10" fmla="*/ 0 h 928914"/>
              <a:gd name="connsiteX0" fmla="*/ 14515 w 1131898"/>
              <a:gd name="connsiteY0" fmla="*/ 0 h 928914"/>
              <a:gd name="connsiteX1" fmla="*/ 43543 w 1131898"/>
              <a:gd name="connsiteY1" fmla="*/ 0 h 928914"/>
              <a:gd name="connsiteX2" fmla="*/ 921658 w 1131898"/>
              <a:gd name="connsiteY2" fmla="*/ 7257 h 928914"/>
              <a:gd name="connsiteX3" fmla="*/ 1023258 w 1131898"/>
              <a:gd name="connsiteY3" fmla="*/ 21771 h 928914"/>
              <a:gd name="connsiteX4" fmla="*/ 1095829 w 1131898"/>
              <a:gd name="connsiteY4" fmla="*/ 29028 h 928914"/>
              <a:gd name="connsiteX5" fmla="*/ 1124858 w 1131898"/>
              <a:gd name="connsiteY5" fmla="*/ 0 h 928914"/>
              <a:gd name="connsiteX6" fmla="*/ 1117600 w 1131898"/>
              <a:gd name="connsiteY6" fmla="*/ 457200 h 928914"/>
              <a:gd name="connsiteX7" fmla="*/ 1117600 w 1131898"/>
              <a:gd name="connsiteY7" fmla="*/ 558800 h 928914"/>
              <a:gd name="connsiteX8" fmla="*/ 783772 w 1131898"/>
              <a:gd name="connsiteY8" fmla="*/ 928914 h 928914"/>
              <a:gd name="connsiteX9" fmla="*/ 0 w 1131898"/>
              <a:gd name="connsiteY9" fmla="*/ 921657 h 928914"/>
              <a:gd name="connsiteX10" fmla="*/ 14515 w 1131898"/>
              <a:gd name="connsiteY10" fmla="*/ 0 h 928914"/>
              <a:gd name="connsiteX0" fmla="*/ 2418 w 1119801"/>
              <a:gd name="connsiteY0" fmla="*/ 0 h 928914"/>
              <a:gd name="connsiteX1" fmla="*/ 31446 w 1119801"/>
              <a:gd name="connsiteY1" fmla="*/ 0 h 928914"/>
              <a:gd name="connsiteX2" fmla="*/ 909561 w 1119801"/>
              <a:gd name="connsiteY2" fmla="*/ 7257 h 928914"/>
              <a:gd name="connsiteX3" fmla="*/ 1011161 w 1119801"/>
              <a:gd name="connsiteY3" fmla="*/ 21771 h 928914"/>
              <a:gd name="connsiteX4" fmla="*/ 1083732 w 1119801"/>
              <a:gd name="connsiteY4" fmla="*/ 29028 h 928914"/>
              <a:gd name="connsiteX5" fmla="*/ 1112761 w 1119801"/>
              <a:gd name="connsiteY5" fmla="*/ 0 h 928914"/>
              <a:gd name="connsiteX6" fmla="*/ 1105503 w 1119801"/>
              <a:gd name="connsiteY6" fmla="*/ 457200 h 928914"/>
              <a:gd name="connsiteX7" fmla="*/ 1105503 w 1119801"/>
              <a:gd name="connsiteY7" fmla="*/ 558800 h 928914"/>
              <a:gd name="connsiteX8" fmla="*/ 771675 w 1119801"/>
              <a:gd name="connsiteY8" fmla="*/ 928914 h 928914"/>
              <a:gd name="connsiteX9" fmla="*/ 16932 w 1119801"/>
              <a:gd name="connsiteY9" fmla="*/ 921657 h 928914"/>
              <a:gd name="connsiteX10" fmla="*/ 2418 w 1119801"/>
              <a:gd name="connsiteY10" fmla="*/ 0 h 928914"/>
              <a:gd name="connsiteX0" fmla="*/ 2418 w 1119801"/>
              <a:gd name="connsiteY0" fmla="*/ 0 h 921657"/>
              <a:gd name="connsiteX1" fmla="*/ 31446 w 1119801"/>
              <a:gd name="connsiteY1" fmla="*/ 0 h 921657"/>
              <a:gd name="connsiteX2" fmla="*/ 909561 w 1119801"/>
              <a:gd name="connsiteY2" fmla="*/ 7257 h 921657"/>
              <a:gd name="connsiteX3" fmla="*/ 1011161 w 1119801"/>
              <a:gd name="connsiteY3" fmla="*/ 21771 h 921657"/>
              <a:gd name="connsiteX4" fmla="*/ 1083732 w 1119801"/>
              <a:gd name="connsiteY4" fmla="*/ 29028 h 921657"/>
              <a:gd name="connsiteX5" fmla="*/ 1112761 w 1119801"/>
              <a:gd name="connsiteY5" fmla="*/ 0 h 921657"/>
              <a:gd name="connsiteX6" fmla="*/ 1105503 w 1119801"/>
              <a:gd name="connsiteY6" fmla="*/ 457200 h 921657"/>
              <a:gd name="connsiteX7" fmla="*/ 1105503 w 1119801"/>
              <a:gd name="connsiteY7" fmla="*/ 558800 h 921657"/>
              <a:gd name="connsiteX8" fmla="*/ 800704 w 1119801"/>
              <a:gd name="connsiteY8" fmla="*/ 870857 h 921657"/>
              <a:gd name="connsiteX9" fmla="*/ 16932 w 1119801"/>
              <a:gd name="connsiteY9" fmla="*/ 921657 h 921657"/>
              <a:gd name="connsiteX10" fmla="*/ 2418 w 1119801"/>
              <a:gd name="connsiteY10" fmla="*/ 0 h 921657"/>
              <a:gd name="connsiteX0" fmla="*/ 2418 w 1119801"/>
              <a:gd name="connsiteY0" fmla="*/ 0 h 870857"/>
              <a:gd name="connsiteX1" fmla="*/ 31446 w 1119801"/>
              <a:gd name="connsiteY1" fmla="*/ 0 h 870857"/>
              <a:gd name="connsiteX2" fmla="*/ 909561 w 1119801"/>
              <a:gd name="connsiteY2" fmla="*/ 7257 h 870857"/>
              <a:gd name="connsiteX3" fmla="*/ 1011161 w 1119801"/>
              <a:gd name="connsiteY3" fmla="*/ 21771 h 870857"/>
              <a:gd name="connsiteX4" fmla="*/ 1083732 w 1119801"/>
              <a:gd name="connsiteY4" fmla="*/ 29028 h 870857"/>
              <a:gd name="connsiteX5" fmla="*/ 1112761 w 1119801"/>
              <a:gd name="connsiteY5" fmla="*/ 0 h 870857"/>
              <a:gd name="connsiteX6" fmla="*/ 1105503 w 1119801"/>
              <a:gd name="connsiteY6" fmla="*/ 457200 h 870857"/>
              <a:gd name="connsiteX7" fmla="*/ 1105503 w 1119801"/>
              <a:gd name="connsiteY7" fmla="*/ 558800 h 870857"/>
              <a:gd name="connsiteX8" fmla="*/ 800704 w 1119801"/>
              <a:gd name="connsiteY8" fmla="*/ 870857 h 870857"/>
              <a:gd name="connsiteX9" fmla="*/ 2418 w 1119801"/>
              <a:gd name="connsiteY9" fmla="*/ 870857 h 870857"/>
              <a:gd name="connsiteX10" fmla="*/ 2418 w 1119801"/>
              <a:gd name="connsiteY10" fmla="*/ 0 h 870857"/>
              <a:gd name="connsiteX0" fmla="*/ 2418 w 1119801"/>
              <a:gd name="connsiteY0" fmla="*/ 0 h 870857"/>
              <a:gd name="connsiteX1" fmla="*/ 31446 w 1119801"/>
              <a:gd name="connsiteY1" fmla="*/ 0 h 870857"/>
              <a:gd name="connsiteX2" fmla="*/ 909561 w 1119801"/>
              <a:gd name="connsiteY2" fmla="*/ 7257 h 870857"/>
              <a:gd name="connsiteX3" fmla="*/ 1083732 w 1119801"/>
              <a:gd name="connsiteY3" fmla="*/ 29028 h 870857"/>
              <a:gd name="connsiteX4" fmla="*/ 1112761 w 1119801"/>
              <a:gd name="connsiteY4" fmla="*/ 0 h 870857"/>
              <a:gd name="connsiteX5" fmla="*/ 1105503 w 1119801"/>
              <a:gd name="connsiteY5" fmla="*/ 457200 h 870857"/>
              <a:gd name="connsiteX6" fmla="*/ 1105503 w 1119801"/>
              <a:gd name="connsiteY6" fmla="*/ 558800 h 870857"/>
              <a:gd name="connsiteX7" fmla="*/ 800704 w 1119801"/>
              <a:gd name="connsiteY7" fmla="*/ 870857 h 870857"/>
              <a:gd name="connsiteX8" fmla="*/ 2418 w 1119801"/>
              <a:gd name="connsiteY8" fmla="*/ 870857 h 870857"/>
              <a:gd name="connsiteX9" fmla="*/ 2418 w 1119801"/>
              <a:gd name="connsiteY9" fmla="*/ 0 h 870857"/>
              <a:gd name="connsiteX0" fmla="*/ 2418 w 1116389"/>
              <a:gd name="connsiteY0" fmla="*/ 0 h 870857"/>
              <a:gd name="connsiteX1" fmla="*/ 31446 w 1116389"/>
              <a:gd name="connsiteY1" fmla="*/ 0 h 870857"/>
              <a:gd name="connsiteX2" fmla="*/ 909561 w 1116389"/>
              <a:gd name="connsiteY2" fmla="*/ 7257 h 870857"/>
              <a:gd name="connsiteX3" fmla="*/ 1083732 w 1116389"/>
              <a:gd name="connsiteY3" fmla="*/ 29028 h 870857"/>
              <a:gd name="connsiteX4" fmla="*/ 1105503 w 1116389"/>
              <a:gd name="connsiteY4" fmla="*/ 457200 h 870857"/>
              <a:gd name="connsiteX5" fmla="*/ 1105503 w 1116389"/>
              <a:gd name="connsiteY5" fmla="*/ 558800 h 870857"/>
              <a:gd name="connsiteX6" fmla="*/ 800704 w 1116389"/>
              <a:gd name="connsiteY6" fmla="*/ 870857 h 870857"/>
              <a:gd name="connsiteX7" fmla="*/ 2418 w 1116389"/>
              <a:gd name="connsiteY7" fmla="*/ 870857 h 870857"/>
              <a:gd name="connsiteX8" fmla="*/ 2418 w 1116389"/>
              <a:gd name="connsiteY8" fmla="*/ 0 h 870857"/>
              <a:gd name="connsiteX0" fmla="*/ 2418 w 1130903"/>
              <a:gd name="connsiteY0" fmla="*/ 0 h 870857"/>
              <a:gd name="connsiteX1" fmla="*/ 31446 w 1130903"/>
              <a:gd name="connsiteY1" fmla="*/ 0 h 870857"/>
              <a:gd name="connsiteX2" fmla="*/ 909561 w 1130903"/>
              <a:gd name="connsiteY2" fmla="*/ 7257 h 870857"/>
              <a:gd name="connsiteX3" fmla="*/ 1098246 w 1130903"/>
              <a:gd name="connsiteY3" fmla="*/ 0 h 870857"/>
              <a:gd name="connsiteX4" fmla="*/ 1105503 w 1130903"/>
              <a:gd name="connsiteY4" fmla="*/ 457200 h 870857"/>
              <a:gd name="connsiteX5" fmla="*/ 1105503 w 1130903"/>
              <a:gd name="connsiteY5" fmla="*/ 558800 h 870857"/>
              <a:gd name="connsiteX6" fmla="*/ 800704 w 1130903"/>
              <a:gd name="connsiteY6" fmla="*/ 870857 h 870857"/>
              <a:gd name="connsiteX7" fmla="*/ 2418 w 1130903"/>
              <a:gd name="connsiteY7" fmla="*/ 870857 h 870857"/>
              <a:gd name="connsiteX8" fmla="*/ 2418 w 1130903"/>
              <a:gd name="connsiteY8" fmla="*/ 0 h 870857"/>
              <a:gd name="connsiteX0" fmla="*/ 2418 w 1109132"/>
              <a:gd name="connsiteY0" fmla="*/ 0 h 870857"/>
              <a:gd name="connsiteX1" fmla="*/ 31446 w 1109132"/>
              <a:gd name="connsiteY1" fmla="*/ 0 h 870857"/>
              <a:gd name="connsiteX2" fmla="*/ 909561 w 1109132"/>
              <a:gd name="connsiteY2" fmla="*/ 7257 h 870857"/>
              <a:gd name="connsiteX3" fmla="*/ 1098246 w 1109132"/>
              <a:gd name="connsiteY3" fmla="*/ 0 h 870857"/>
              <a:gd name="connsiteX4" fmla="*/ 1105503 w 1109132"/>
              <a:gd name="connsiteY4" fmla="*/ 457200 h 870857"/>
              <a:gd name="connsiteX5" fmla="*/ 1105503 w 1109132"/>
              <a:gd name="connsiteY5" fmla="*/ 558800 h 870857"/>
              <a:gd name="connsiteX6" fmla="*/ 800704 w 1109132"/>
              <a:gd name="connsiteY6" fmla="*/ 870857 h 870857"/>
              <a:gd name="connsiteX7" fmla="*/ 2418 w 1109132"/>
              <a:gd name="connsiteY7" fmla="*/ 870857 h 870857"/>
              <a:gd name="connsiteX8" fmla="*/ 2418 w 1109132"/>
              <a:gd name="connsiteY8" fmla="*/ 0 h 870857"/>
              <a:gd name="connsiteX0" fmla="*/ 2418 w 1155093"/>
              <a:gd name="connsiteY0" fmla="*/ 0 h 870857"/>
              <a:gd name="connsiteX1" fmla="*/ 31446 w 1155093"/>
              <a:gd name="connsiteY1" fmla="*/ 0 h 870857"/>
              <a:gd name="connsiteX2" fmla="*/ 909561 w 1155093"/>
              <a:gd name="connsiteY2" fmla="*/ 7257 h 870857"/>
              <a:gd name="connsiteX3" fmla="*/ 1098246 w 1155093"/>
              <a:gd name="connsiteY3" fmla="*/ 0 h 870857"/>
              <a:gd name="connsiteX4" fmla="*/ 1105503 w 1155093"/>
              <a:gd name="connsiteY4" fmla="*/ 558800 h 870857"/>
              <a:gd name="connsiteX5" fmla="*/ 800704 w 1155093"/>
              <a:gd name="connsiteY5" fmla="*/ 870857 h 870857"/>
              <a:gd name="connsiteX6" fmla="*/ 2418 w 1155093"/>
              <a:gd name="connsiteY6" fmla="*/ 870857 h 870857"/>
              <a:gd name="connsiteX7" fmla="*/ 2418 w 1155093"/>
              <a:gd name="connsiteY7" fmla="*/ 0 h 870857"/>
              <a:gd name="connsiteX0" fmla="*/ 2418 w 1130903"/>
              <a:gd name="connsiteY0" fmla="*/ 0 h 870857"/>
              <a:gd name="connsiteX1" fmla="*/ 31446 w 1130903"/>
              <a:gd name="connsiteY1" fmla="*/ 0 h 870857"/>
              <a:gd name="connsiteX2" fmla="*/ 909561 w 1130903"/>
              <a:gd name="connsiteY2" fmla="*/ 7257 h 870857"/>
              <a:gd name="connsiteX3" fmla="*/ 1098246 w 1130903"/>
              <a:gd name="connsiteY3" fmla="*/ 0 h 870857"/>
              <a:gd name="connsiteX4" fmla="*/ 1105503 w 1130903"/>
              <a:gd name="connsiteY4" fmla="*/ 558800 h 870857"/>
              <a:gd name="connsiteX5" fmla="*/ 800704 w 1130903"/>
              <a:gd name="connsiteY5" fmla="*/ 870857 h 870857"/>
              <a:gd name="connsiteX6" fmla="*/ 2418 w 1130903"/>
              <a:gd name="connsiteY6" fmla="*/ 870857 h 870857"/>
              <a:gd name="connsiteX7" fmla="*/ 2418 w 1130903"/>
              <a:gd name="connsiteY7" fmla="*/ 0 h 870857"/>
              <a:gd name="connsiteX0" fmla="*/ 2418 w 1130903"/>
              <a:gd name="connsiteY0" fmla="*/ 0 h 870857"/>
              <a:gd name="connsiteX1" fmla="*/ 31446 w 1130903"/>
              <a:gd name="connsiteY1" fmla="*/ 0 h 870857"/>
              <a:gd name="connsiteX2" fmla="*/ 909561 w 1130903"/>
              <a:gd name="connsiteY2" fmla="*/ 7257 h 870857"/>
              <a:gd name="connsiteX3" fmla="*/ 1098246 w 1130903"/>
              <a:gd name="connsiteY3" fmla="*/ 0 h 870857"/>
              <a:gd name="connsiteX4" fmla="*/ 1105503 w 1130903"/>
              <a:gd name="connsiteY4" fmla="*/ 558800 h 870857"/>
              <a:gd name="connsiteX5" fmla="*/ 800704 w 1130903"/>
              <a:gd name="connsiteY5" fmla="*/ 870857 h 870857"/>
              <a:gd name="connsiteX6" fmla="*/ 2418 w 1130903"/>
              <a:gd name="connsiteY6" fmla="*/ 870857 h 870857"/>
              <a:gd name="connsiteX7" fmla="*/ 2418 w 1130903"/>
              <a:gd name="connsiteY7" fmla="*/ 0 h 870857"/>
              <a:gd name="connsiteX0" fmla="*/ 2418 w 1130903"/>
              <a:gd name="connsiteY0" fmla="*/ 0 h 870857"/>
              <a:gd name="connsiteX1" fmla="*/ 31446 w 1130903"/>
              <a:gd name="connsiteY1" fmla="*/ 0 h 870857"/>
              <a:gd name="connsiteX2" fmla="*/ 909561 w 1130903"/>
              <a:gd name="connsiteY2" fmla="*/ 7257 h 870857"/>
              <a:gd name="connsiteX3" fmla="*/ 1098246 w 1130903"/>
              <a:gd name="connsiteY3" fmla="*/ 0 h 870857"/>
              <a:gd name="connsiteX4" fmla="*/ 1105503 w 1130903"/>
              <a:gd name="connsiteY4" fmla="*/ 558800 h 870857"/>
              <a:gd name="connsiteX5" fmla="*/ 800704 w 1130903"/>
              <a:gd name="connsiteY5" fmla="*/ 870857 h 870857"/>
              <a:gd name="connsiteX6" fmla="*/ 2418 w 1130903"/>
              <a:gd name="connsiteY6" fmla="*/ 870857 h 870857"/>
              <a:gd name="connsiteX7" fmla="*/ 2418 w 1130903"/>
              <a:gd name="connsiteY7" fmla="*/ 0 h 870857"/>
              <a:gd name="connsiteX0" fmla="*/ 2418 w 1105503"/>
              <a:gd name="connsiteY0" fmla="*/ 0 h 870857"/>
              <a:gd name="connsiteX1" fmla="*/ 31446 w 1105503"/>
              <a:gd name="connsiteY1" fmla="*/ 0 h 870857"/>
              <a:gd name="connsiteX2" fmla="*/ 909561 w 1105503"/>
              <a:gd name="connsiteY2" fmla="*/ 7257 h 870857"/>
              <a:gd name="connsiteX3" fmla="*/ 1098246 w 1105503"/>
              <a:gd name="connsiteY3" fmla="*/ 0 h 870857"/>
              <a:gd name="connsiteX4" fmla="*/ 1105503 w 1105503"/>
              <a:gd name="connsiteY4" fmla="*/ 558800 h 870857"/>
              <a:gd name="connsiteX5" fmla="*/ 800704 w 1105503"/>
              <a:gd name="connsiteY5" fmla="*/ 870857 h 870857"/>
              <a:gd name="connsiteX6" fmla="*/ 2418 w 1105503"/>
              <a:gd name="connsiteY6" fmla="*/ 870857 h 870857"/>
              <a:gd name="connsiteX7" fmla="*/ 2418 w 1105503"/>
              <a:gd name="connsiteY7" fmla="*/ 0 h 870857"/>
              <a:gd name="connsiteX0" fmla="*/ 2418 w 1105503"/>
              <a:gd name="connsiteY0" fmla="*/ 0 h 870857"/>
              <a:gd name="connsiteX1" fmla="*/ 31446 w 1105503"/>
              <a:gd name="connsiteY1" fmla="*/ 0 h 870857"/>
              <a:gd name="connsiteX2" fmla="*/ 1098246 w 1105503"/>
              <a:gd name="connsiteY2" fmla="*/ 0 h 870857"/>
              <a:gd name="connsiteX3" fmla="*/ 1105503 w 1105503"/>
              <a:gd name="connsiteY3" fmla="*/ 558800 h 870857"/>
              <a:gd name="connsiteX4" fmla="*/ 800704 w 1105503"/>
              <a:gd name="connsiteY4" fmla="*/ 870857 h 870857"/>
              <a:gd name="connsiteX5" fmla="*/ 2418 w 1105503"/>
              <a:gd name="connsiteY5" fmla="*/ 870857 h 870857"/>
              <a:gd name="connsiteX6" fmla="*/ 2418 w 1105503"/>
              <a:gd name="connsiteY6" fmla="*/ 0 h 870857"/>
              <a:gd name="connsiteX0" fmla="*/ 2418 w 1105503"/>
              <a:gd name="connsiteY0" fmla="*/ 0 h 870857"/>
              <a:gd name="connsiteX1" fmla="*/ 31446 w 1105503"/>
              <a:gd name="connsiteY1" fmla="*/ 0 h 870857"/>
              <a:gd name="connsiteX2" fmla="*/ 1098246 w 1105503"/>
              <a:gd name="connsiteY2" fmla="*/ 0 h 870857"/>
              <a:gd name="connsiteX3" fmla="*/ 1105503 w 1105503"/>
              <a:gd name="connsiteY3" fmla="*/ 558800 h 870857"/>
              <a:gd name="connsiteX4" fmla="*/ 800704 w 1105503"/>
              <a:gd name="connsiteY4" fmla="*/ 870857 h 870857"/>
              <a:gd name="connsiteX5" fmla="*/ 2418 w 1105503"/>
              <a:gd name="connsiteY5" fmla="*/ 870857 h 870857"/>
              <a:gd name="connsiteX6" fmla="*/ 2418 w 1105503"/>
              <a:gd name="connsiteY6" fmla="*/ 0 h 870857"/>
              <a:gd name="connsiteX0" fmla="*/ 2418 w 1118808"/>
              <a:gd name="connsiteY0" fmla="*/ 0 h 870857"/>
              <a:gd name="connsiteX1" fmla="*/ 31446 w 1118808"/>
              <a:gd name="connsiteY1" fmla="*/ 0 h 870857"/>
              <a:gd name="connsiteX2" fmla="*/ 1098246 w 1118808"/>
              <a:gd name="connsiteY2" fmla="*/ 0 h 870857"/>
              <a:gd name="connsiteX3" fmla="*/ 1105503 w 1118808"/>
              <a:gd name="connsiteY3" fmla="*/ 558800 h 870857"/>
              <a:gd name="connsiteX4" fmla="*/ 800704 w 1118808"/>
              <a:gd name="connsiteY4" fmla="*/ 870857 h 870857"/>
              <a:gd name="connsiteX5" fmla="*/ 2418 w 1118808"/>
              <a:gd name="connsiteY5" fmla="*/ 870857 h 870857"/>
              <a:gd name="connsiteX6" fmla="*/ 2418 w 1118808"/>
              <a:gd name="connsiteY6" fmla="*/ 0 h 870857"/>
              <a:gd name="connsiteX0" fmla="*/ 134257 w 1250647"/>
              <a:gd name="connsiteY0" fmla="*/ 0 h 899887"/>
              <a:gd name="connsiteX1" fmla="*/ 163285 w 1250647"/>
              <a:gd name="connsiteY1" fmla="*/ 0 h 899887"/>
              <a:gd name="connsiteX2" fmla="*/ 1230085 w 1250647"/>
              <a:gd name="connsiteY2" fmla="*/ 0 h 899887"/>
              <a:gd name="connsiteX3" fmla="*/ 1237342 w 1250647"/>
              <a:gd name="connsiteY3" fmla="*/ 558800 h 899887"/>
              <a:gd name="connsiteX4" fmla="*/ 932543 w 1250647"/>
              <a:gd name="connsiteY4" fmla="*/ 870857 h 899887"/>
              <a:gd name="connsiteX5" fmla="*/ 134257 w 1250647"/>
              <a:gd name="connsiteY5" fmla="*/ 870857 h 899887"/>
              <a:gd name="connsiteX6" fmla="*/ 126999 w 1250647"/>
              <a:gd name="connsiteY6" fmla="*/ 754744 h 899887"/>
              <a:gd name="connsiteX7" fmla="*/ 134257 w 1250647"/>
              <a:gd name="connsiteY7" fmla="*/ 0 h 899887"/>
              <a:gd name="connsiteX0" fmla="*/ 32658 w 1149048"/>
              <a:gd name="connsiteY0" fmla="*/ 0 h 898677"/>
              <a:gd name="connsiteX1" fmla="*/ 61686 w 1149048"/>
              <a:gd name="connsiteY1" fmla="*/ 0 h 898677"/>
              <a:gd name="connsiteX2" fmla="*/ 1128486 w 1149048"/>
              <a:gd name="connsiteY2" fmla="*/ 0 h 898677"/>
              <a:gd name="connsiteX3" fmla="*/ 1135743 w 1149048"/>
              <a:gd name="connsiteY3" fmla="*/ 558800 h 898677"/>
              <a:gd name="connsiteX4" fmla="*/ 830944 w 1149048"/>
              <a:gd name="connsiteY4" fmla="*/ 870857 h 898677"/>
              <a:gd name="connsiteX5" fmla="*/ 185058 w 1149048"/>
              <a:gd name="connsiteY5" fmla="*/ 863600 h 898677"/>
              <a:gd name="connsiteX6" fmla="*/ 25400 w 1149048"/>
              <a:gd name="connsiteY6" fmla="*/ 754744 h 898677"/>
              <a:gd name="connsiteX7" fmla="*/ 32658 w 1149048"/>
              <a:gd name="connsiteY7" fmla="*/ 0 h 898677"/>
              <a:gd name="connsiteX0" fmla="*/ 6048 w 1122438"/>
              <a:gd name="connsiteY0" fmla="*/ 0 h 870857"/>
              <a:gd name="connsiteX1" fmla="*/ 35076 w 1122438"/>
              <a:gd name="connsiteY1" fmla="*/ 0 h 870857"/>
              <a:gd name="connsiteX2" fmla="*/ 1101876 w 1122438"/>
              <a:gd name="connsiteY2" fmla="*/ 0 h 870857"/>
              <a:gd name="connsiteX3" fmla="*/ 1109133 w 1122438"/>
              <a:gd name="connsiteY3" fmla="*/ 558800 h 870857"/>
              <a:gd name="connsiteX4" fmla="*/ 804334 w 1122438"/>
              <a:gd name="connsiteY4" fmla="*/ 870857 h 870857"/>
              <a:gd name="connsiteX5" fmla="*/ 158448 w 1122438"/>
              <a:gd name="connsiteY5" fmla="*/ 863600 h 870857"/>
              <a:gd name="connsiteX6" fmla="*/ 27819 w 1122438"/>
              <a:gd name="connsiteY6" fmla="*/ 609601 h 870857"/>
              <a:gd name="connsiteX7" fmla="*/ 6048 w 1122438"/>
              <a:gd name="connsiteY7" fmla="*/ 0 h 870857"/>
              <a:gd name="connsiteX0" fmla="*/ 6048 w 1122438"/>
              <a:gd name="connsiteY0" fmla="*/ 0 h 870857"/>
              <a:gd name="connsiteX1" fmla="*/ 35076 w 1122438"/>
              <a:gd name="connsiteY1" fmla="*/ 0 h 870857"/>
              <a:gd name="connsiteX2" fmla="*/ 1101876 w 1122438"/>
              <a:gd name="connsiteY2" fmla="*/ 0 h 870857"/>
              <a:gd name="connsiteX3" fmla="*/ 1109133 w 1122438"/>
              <a:gd name="connsiteY3" fmla="*/ 558800 h 870857"/>
              <a:gd name="connsiteX4" fmla="*/ 804334 w 1122438"/>
              <a:gd name="connsiteY4" fmla="*/ 870857 h 870857"/>
              <a:gd name="connsiteX5" fmla="*/ 158448 w 1122438"/>
              <a:gd name="connsiteY5" fmla="*/ 863600 h 870857"/>
              <a:gd name="connsiteX6" fmla="*/ 27819 w 1122438"/>
              <a:gd name="connsiteY6" fmla="*/ 609601 h 870857"/>
              <a:gd name="connsiteX7" fmla="*/ 6048 w 1122438"/>
              <a:gd name="connsiteY7" fmla="*/ 0 h 870857"/>
              <a:gd name="connsiteX0" fmla="*/ 6048 w 1122438"/>
              <a:gd name="connsiteY0" fmla="*/ 0 h 870857"/>
              <a:gd name="connsiteX1" fmla="*/ 35076 w 1122438"/>
              <a:gd name="connsiteY1" fmla="*/ 0 h 870857"/>
              <a:gd name="connsiteX2" fmla="*/ 1101876 w 1122438"/>
              <a:gd name="connsiteY2" fmla="*/ 0 h 870857"/>
              <a:gd name="connsiteX3" fmla="*/ 1109133 w 1122438"/>
              <a:gd name="connsiteY3" fmla="*/ 558800 h 870857"/>
              <a:gd name="connsiteX4" fmla="*/ 804334 w 1122438"/>
              <a:gd name="connsiteY4" fmla="*/ 870857 h 870857"/>
              <a:gd name="connsiteX5" fmla="*/ 158448 w 1122438"/>
              <a:gd name="connsiteY5" fmla="*/ 863600 h 870857"/>
              <a:gd name="connsiteX6" fmla="*/ 27819 w 1122438"/>
              <a:gd name="connsiteY6" fmla="*/ 609601 h 870857"/>
              <a:gd name="connsiteX7" fmla="*/ 6048 w 1122438"/>
              <a:gd name="connsiteY7" fmla="*/ 0 h 870857"/>
              <a:gd name="connsiteX0" fmla="*/ 6048 w 1122438"/>
              <a:gd name="connsiteY0" fmla="*/ 0 h 870857"/>
              <a:gd name="connsiteX1" fmla="*/ 35076 w 1122438"/>
              <a:gd name="connsiteY1" fmla="*/ 0 h 870857"/>
              <a:gd name="connsiteX2" fmla="*/ 1101876 w 1122438"/>
              <a:gd name="connsiteY2" fmla="*/ 0 h 870857"/>
              <a:gd name="connsiteX3" fmla="*/ 1109133 w 1122438"/>
              <a:gd name="connsiteY3" fmla="*/ 558800 h 870857"/>
              <a:gd name="connsiteX4" fmla="*/ 804334 w 1122438"/>
              <a:gd name="connsiteY4" fmla="*/ 870857 h 870857"/>
              <a:gd name="connsiteX5" fmla="*/ 245533 w 1122438"/>
              <a:gd name="connsiteY5" fmla="*/ 870857 h 870857"/>
              <a:gd name="connsiteX6" fmla="*/ 27819 w 1122438"/>
              <a:gd name="connsiteY6" fmla="*/ 609601 h 870857"/>
              <a:gd name="connsiteX7" fmla="*/ 6048 w 1122438"/>
              <a:gd name="connsiteY7" fmla="*/ 0 h 870857"/>
              <a:gd name="connsiteX0" fmla="*/ 6048 w 1122438"/>
              <a:gd name="connsiteY0" fmla="*/ 0 h 870857"/>
              <a:gd name="connsiteX1" fmla="*/ 35076 w 1122438"/>
              <a:gd name="connsiteY1" fmla="*/ 0 h 870857"/>
              <a:gd name="connsiteX2" fmla="*/ 1101876 w 1122438"/>
              <a:gd name="connsiteY2" fmla="*/ 0 h 870857"/>
              <a:gd name="connsiteX3" fmla="*/ 1109133 w 1122438"/>
              <a:gd name="connsiteY3" fmla="*/ 558800 h 870857"/>
              <a:gd name="connsiteX4" fmla="*/ 804334 w 1122438"/>
              <a:gd name="connsiteY4" fmla="*/ 870857 h 870857"/>
              <a:gd name="connsiteX5" fmla="*/ 245533 w 1122438"/>
              <a:gd name="connsiteY5" fmla="*/ 870857 h 870857"/>
              <a:gd name="connsiteX6" fmla="*/ 27819 w 1122438"/>
              <a:gd name="connsiteY6" fmla="*/ 609601 h 870857"/>
              <a:gd name="connsiteX7" fmla="*/ 6048 w 1122438"/>
              <a:gd name="connsiteY7" fmla="*/ 0 h 870857"/>
              <a:gd name="connsiteX0" fmla="*/ 25400 w 1141790"/>
              <a:gd name="connsiteY0" fmla="*/ 0 h 870857"/>
              <a:gd name="connsiteX1" fmla="*/ 54428 w 1141790"/>
              <a:gd name="connsiteY1" fmla="*/ 0 h 870857"/>
              <a:gd name="connsiteX2" fmla="*/ 1121228 w 1141790"/>
              <a:gd name="connsiteY2" fmla="*/ 0 h 870857"/>
              <a:gd name="connsiteX3" fmla="*/ 1128485 w 1141790"/>
              <a:gd name="connsiteY3" fmla="*/ 558800 h 870857"/>
              <a:gd name="connsiteX4" fmla="*/ 823686 w 1141790"/>
              <a:gd name="connsiteY4" fmla="*/ 870857 h 870857"/>
              <a:gd name="connsiteX5" fmla="*/ 264885 w 1141790"/>
              <a:gd name="connsiteY5" fmla="*/ 870857 h 870857"/>
              <a:gd name="connsiteX6" fmla="*/ 25400 w 1141790"/>
              <a:gd name="connsiteY6" fmla="*/ 624115 h 870857"/>
              <a:gd name="connsiteX7" fmla="*/ 25400 w 1141790"/>
              <a:gd name="connsiteY7" fmla="*/ 0 h 870857"/>
              <a:gd name="connsiteX0" fmla="*/ 25400 w 1141790"/>
              <a:gd name="connsiteY0" fmla="*/ 0 h 870857"/>
              <a:gd name="connsiteX1" fmla="*/ 54428 w 1141790"/>
              <a:gd name="connsiteY1" fmla="*/ 0 h 870857"/>
              <a:gd name="connsiteX2" fmla="*/ 1121228 w 1141790"/>
              <a:gd name="connsiteY2" fmla="*/ 0 h 870857"/>
              <a:gd name="connsiteX3" fmla="*/ 1128485 w 1141790"/>
              <a:gd name="connsiteY3" fmla="*/ 558800 h 870857"/>
              <a:gd name="connsiteX4" fmla="*/ 823686 w 1141790"/>
              <a:gd name="connsiteY4" fmla="*/ 870857 h 870857"/>
              <a:gd name="connsiteX5" fmla="*/ 264885 w 1141790"/>
              <a:gd name="connsiteY5" fmla="*/ 870857 h 870857"/>
              <a:gd name="connsiteX6" fmla="*/ 25400 w 1141790"/>
              <a:gd name="connsiteY6" fmla="*/ 624115 h 870857"/>
              <a:gd name="connsiteX7" fmla="*/ 25400 w 1141790"/>
              <a:gd name="connsiteY7" fmla="*/ 0 h 870857"/>
              <a:gd name="connsiteX0" fmla="*/ 6048 w 1122438"/>
              <a:gd name="connsiteY0" fmla="*/ 0 h 870857"/>
              <a:gd name="connsiteX1" fmla="*/ 35076 w 1122438"/>
              <a:gd name="connsiteY1" fmla="*/ 0 h 870857"/>
              <a:gd name="connsiteX2" fmla="*/ 1101876 w 1122438"/>
              <a:gd name="connsiteY2" fmla="*/ 0 h 870857"/>
              <a:gd name="connsiteX3" fmla="*/ 1109133 w 1122438"/>
              <a:gd name="connsiteY3" fmla="*/ 558800 h 870857"/>
              <a:gd name="connsiteX4" fmla="*/ 804334 w 1122438"/>
              <a:gd name="connsiteY4" fmla="*/ 870857 h 870857"/>
              <a:gd name="connsiteX5" fmla="*/ 245533 w 1122438"/>
              <a:gd name="connsiteY5" fmla="*/ 870857 h 870857"/>
              <a:gd name="connsiteX6" fmla="*/ 6048 w 1122438"/>
              <a:gd name="connsiteY6" fmla="*/ 624115 h 870857"/>
              <a:gd name="connsiteX7" fmla="*/ 6048 w 1122438"/>
              <a:gd name="connsiteY7" fmla="*/ 0 h 870857"/>
              <a:gd name="connsiteX0" fmla="*/ 153610 w 1270000"/>
              <a:gd name="connsiteY0" fmla="*/ 624115 h 870857"/>
              <a:gd name="connsiteX1" fmla="*/ 182638 w 1270000"/>
              <a:gd name="connsiteY1" fmla="*/ 0 h 870857"/>
              <a:gd name="connsiteX2" fmla="*/ 1249438 w 1270000"/>
              <a:gd name="connsiteY2" fmla="*/ 0 h 870857"/>
              <a:gd name="connsiteX3" fmla="*/ 1256695 w 1270000"/>
              <a:gd name="connsiteY3" fmla="*/ 558800 h 870857"/>
              <a:gd name="connsiteX4" fmla="*/ 951896 w 1270000"/>
              <a:gd name="connsiteY4" fmla="*/ 870857 h 870857"/>
              <a:gd name="connsiteX5" fmla="*/ 393095 w 1270000"/>
              <a:gd name="connsiteY5" fmla="*/ 870857 h 870857"/>
              <a:gd name="connsiteX6" fmla="*/ 153610 w 1270000"/>
              <a:gd name="connsiteY6" fmla="*/ 624115 h 870857"/>
              <a:gd name="connsiteX0" fmla="*/ 35076 w 1151466"/>
              <a:gd name="connsiteY0" fmla="*/ 624115 h 870857"/>
              <a:gd name="connsiteX1" fmla="*/ 64104 w 1151466"/>
              <a:gd name="connsiteY1" fmla="*/ 0 h 870857"/>
              <a:gd name="connsiteX2" fmla="*/ 1130904 w 1151466"/>
              <a:gd name="connsiteY2" fmla="*/ 0 h 870857"/>
              <a:gd name="connsiteX3" fmla="*/ 1138161 w 1151466"/>
              <a:gd name="connsiteY3" fmla="*/ 558800 h 870857"/>
              <a:gd name="connsiteX4" fmla="*/ 833362 w 1151466"/>
              <a:gd name="connsiteY4" fmla="*/ 870857 h 870857"/>
              <a:gd name="connsiteX5" fmla="*/ 274561 w 1151466"/>
              <a:gd name="connsiteY5" fmla="*/ 870857 h 870857"/>
              <a:gd name="connsiteX6" fmla="*/ 35076 w 1151466"/>
              <a:gd name="connsiteY6" fmla="*/ 624115 h 870857"/>
              <a:gd name="connsiteX0" fmla="*/ 35076 w 1151466"/>
              <a:gd name="connsiteY0" fmla="*/ 624115 h 870857"/>
              <a:gd name="connsiteX1" fmla="*/ 27819 w 1151466"/>
              <a:gd name="connsiteY1" fmla="*/ 0 h 870857"/>
              <a:gd name="connsiteX2" fmla="*/ 1130904 w 1151466"/>
              <a:gd name="connsiteY2" fmla="*/ 0 h 870857"/>
              <a:gd name="connsiteX3" fmla="*/ 1138161 w 1151466"/>
              <a:gd name="connsiteY3" fmla="*/ 558800 h 870857"/>
              <a:gd name="connsiteX4" fmla="*/ 833362 w 1151466"/>
              <a:gd name="connsiteY4" fmla="*/ 870857 h 870857"/>
              <a:gd name="connsiteX5" fmla="*/ 274561 w 1151466"/>
              <a:gd name="connsiteY5" fmla="*/ 870857 h 870857"/>
              <a:gd name="connsiteX6" fmla="*/ 35076 w 1151466"/>
              <a:gd name="connsiteY6" fmla="*/ 624115 h 870857"/>
              <a:gd name="connsiteX0" fmla="*/ 35076 w 1151466"/>
              <a:gd name="connsiteY0" fmla="*/ 624115 h 870857"/>
              <a:gd name="connsiteX1" fmla="*/ 27819 w 1151466"/>
              <a:gd name="connsiteY1" fmla="*/ 0 h 870857"/>
              <a:gd name="connsiteX2" fmla="*/ 1130904 w 1151466"/>
              <a:gd name="connsiteY2" fmla="*/ 0 h 870857"/>
              <a:gd name="connsiteX3" fmla="*/ 1138161 w 1151466"/>
              <a:gd name="connsiteY3" fmla="*/ 558800 h 870857"/>
              <a:gd name="connsiteX4" fmla="*/ 833362 w 1151466"/>
              <a:gd name="connsiteY4" fmla="*/ 870857 h 870857"/>
              <a:gd name="connsiteX5" fmla="*/ 274561 w 1151466"/>
              <a:gd name="connsiteY5" fmla="*/ 870857 h 870857"/>
              <a:gd name="connsiteX6" fmla="*/ 35076 w 1151466"/>
              <a:gd name="connsiteY6" fmla="*/ 624115 h 870857"/>
              <a:gd name="connsiteX0" fmla="*/ 7257 w 1123647"/>
              <a:gd name="connsiteY0" fmla="*/ 624115 h 870857"/>
              <a:gd name="connsiteX1" fmla="*/ 0 w 1123647"/>
              <a:gd name="connsiteY1" fmla="*/ 0 h 870857"/>
              <a:gd name="connsiteX2" fmla="*/ 1103085 w 1123647"/>
              <a:gd name="connsiteY2" fmla="*/ 0 h 870857"/>
              <a:gd name="connsiteX3" fmla="*/ 1110342 w 1123647"/>
              <a:gd name="connsiteY3" fmla="*/ 558800 h 870857"/>
              <a:gd name="connsiteX4" fmla="*/ 805543 w 1123647"/>
              <a:gd name="connsiteY4" fmla="*/ 870857 h 870857"/>
              <a:gd name="connsiteX5" fmla="*/ 246742 w 1123647"/>
              <a:gd name="connsiteY5" fmla="*/ 870857 h 870857"/>
              <a:gd name="connsiteX6" fmla="*/ 7257 w 1123647"/>
              <a:gd name="connsiteY6" fmla="*/ 624115 h 870857"/>
              <a:gd name="connsiteX0" fmla="*/ 7257 w 1128485"/>
              <a:gd name="connsiteY0" fmla="*/ 631372 h 878114"/>
              <a:gd name="connsiteX1" fmla="*/ 0 w 1128485"/>
              <a:gd name="connsiteY1" fmla="*/ 7257 h 878114"/>
              <a:gd name="connsiteX2" fmla="*/ 1124856 w 1128485"/>
              <a:gd name="connsiteY2" fmla="*/ 0 h 878114"/>
              <a:gd name="connsiteX3" fmla="*/ 1110342 w 1128485"/>
              <a:gd name="connsiteY3" fmla="*/ 566057 h 878114"/>
              <a:gd name="connsiteX4" fmla="*/ 805543 w 1128485"/>
              <a:gd name="connsiteY4" fmla="*/ 878114 h 878114"/>
              <a:gd name="connsiteX5" fmla="*/ 246742 w 1128485"/>
              <a:gd name="connsiteY5" fmla="*/ 878114 h 878114"/>
              <a:gd name="connsiteX6" fmla="*/ 7257 w 1128485"/>
              <a:gd name="connsiteY6" fmla="*/ 631372 h 878114"/>
              <a:gd name="connsiteX0" fmla="*/ 7257 w 1123647"/>
              <a:gd name="connsiteY0" fmla="*/ 624115 h 870857"/>
              <a:gd name="connsiteX1" fmla="*/ 0 w 1123647"/>
              <a:gd name="connsiteY1" fmla="*/ 0 h 870857"/>
              <a:gd name="connsiteX2" fmla="*/ 1103085 w 1123647"/>
              <a:gd name="connsiteY2" fmla="*/ 0 h 870857"/>
              <a:gd name="connsiteX3" fmla="*/ 1110342 w 1123647"/>
              <a:gd name="connsiteY3" fmla="*/ 558800 h 870857"/>
              <a:gd name="connsiteX4" fmla="*/ 805543 w 1123647"/>
              <a:gd name="connsiteY4" fmla="*/ 870857 h 870857"/>
              <a:gd name="connsiteX5" fmla="*/ 246742 w 1123647"/>
              <a:gd name="connsiteY5" fmla="*/ 870857 h 870857"/>
              <a:gd name="connsiteX6" fmla="*/ 7257 w 1123647"/>
              <a:gd name="connsiteY6" fmla="*/ 624115 h 870857"/>
              <a:gd name="connsiteX0" fmla="*/ 7257 w 1110342"/>
              <a:gd name="connsiteY0" fmla="*/ 624115 h 870857"/>
              <a:gd name="connsiteX1" fmla="*/ 0 w 1110342"/>
              <a:gd name="connsiteY1" fmla="*/ 0 h 870857"/>
              <a:gd name="connsiteX2" fmla="*/ 1103085 w 1110342"/>
              <a:gd name="connsiteY2" fmla="*/ 0 h 870857"/>
              <a:gd name="connsiteX3" fmla="*/ 1110342 w 1110342"/>
              <a:gd name="connsiteY3" fmla="*/ 558800 h 870857"/>
              <a:gd name="connsiteX4" fmla="*/ 805543 w 1110342"/>
              <a:gd name="connsiteY4" fmla="*/ 870857 h 870857"/>
              <a:gd name="connsiteX5" fmla="*/ 246742 w 1110342"/>
              <a:gd name="connsiteY5" fmla="*/ 870857 h 870857"/>
              <a:gd name="connsiteX6" fmla="*/ 7257 w 1110342"/>
              <a:gd name="connsiteY6" fmla="*/ 624115 h 87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0342" h="870857">
                <a:moveTo>
                  <a:pt x="7257" y="624115"/>
                </a:moveTo>
                <a:cubicBezTo>
                  <a:pt x="1210" y="449944"/>
                  <a:pt x="6048" y="104019"/>
                  <a:pt x="0" y="0"/>
                </a:cubicBezTo>
                <a:lnTo>
                  <a:pt x="1103085" y="0"/>
                </a:lnTo>
                <a:cubicBezTo>
                  <a:pt x="1106714" y="128209"/>
                  <a:pt x="1101876" y="355600"/>
                  <a:pt x="1110342" y="558800"/>
                </a:cubicBezTo>
                <a:lnTo>
                  <a:pt x="805543" y="870857"/>
                </a:lnTo>
                <a:lnTo>
                  <a:pt x="246742" y="870857"/>
                </a:lnTo>
                <a:cubicBezTo>
                  <a:pt x="134256" y="757163"/>
                  <a:pt x="119743" y="753534"/>
                  <a:pt x="7257" y="624115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 w="127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 rot="5400000">
            <a:off x="789660" y="5489512"/>
            <a:ext cx="1459684" cy="34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10800000">
            <a:off x="1517800" y="6203972"/>
            <a:ext cx="1240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16200000" flipH="1">
            <a:off x="1024679" y="5490124"/>
            <a:ext cx="1459684" cy="2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6200000" flipH="1">
            <a:off x="1266955" y="5494590"/>
            <a:ext cx="1452427" cy="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5400000">
            <a:off x="1516489" y="5505140"/>
            <a:ext cx="1430655" cy="11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5400000">
            <a:off x="1739196" y="5491213"/>
            <a:ext cx="14596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10800000">
            <a:off x="1517800" y="5970176"/>
            <a:ext cx="1240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10800000">
            <a:off x="1517800" y="5743638"/>
            <a:ext cx="1240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10800000">
            <a:off x="1517800" y="5517100"/>
            <a:ext cx="1240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10800000">
            <a:off x="1517800" y="5290561"/>
            <a:ext cx="1240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10800000">
            <a:off x="1517800" y="5064023"/>
            <a:ext cx="1240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1384285" y="6191894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97" name="TextBox 96"/>
          <p:cNvSpPr txBox="1"/>
          <p:nvPr/>
        </p:nvSpPr>
        <p:spPr>
          <a:xfrm>
            <a:off x="1613721" y="6191894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98" name="TextBox 97"/>
          <p:cNvSpPr txBox="1"/>
          <p:nvPr/>
        </p:nvSpPr>
        <p:spPr>
          <a:xfrm>
            <a:off x="1843157" y="6191894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99" name="TextBox 98"/>
          <p:cNvSpPr txBox="1"/>
          <p:nvPr/>
        </p:nvSpPr>
        <p:spPr>
          <a:xfrm>
            <a:off x="2072593" y="6191894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100" name="TextBox 99"/>
          <p:cNvSpPr txBox="1"/>
          <p:nvPr/>
        </p:nvSpPr>
        <p:spPr>
          <a:xfrm>
            <a:off x="1234546" y="5802771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101" name="TextBox 100"/>
          <p:cNvSpPr txBox="1"/>
          <p:nvPr/>
        </p:nvSpPr>
        <p:spPr>
          <a:xfrm>
            <a:off x="1234546" y="5574171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234546" y="5345571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1234546" y="5116971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</a:t>
            </a:r>
            <a:endParaRPr lang="en-US" sz="1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241674" y="4888371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</a:t>
            </a:r>
            <a:endParaRPr lang="en-US" sz="1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302029" y="6191894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</a:t>
            </a:r>
            <a:endParaRPr lang="en-US" sz="1400" dirty="0"/>
          </a:p>
        </p:txBody>
      </p:sp>
      <p:sp>
        <p:nvSpPr>
          <p:cNvPr id="106" name="Oval 105"/>
          <p:cNvSpPr/>
          <p:nvPr/>
        </p:nvSpPr>
        <p:spPr>
          <a:xfrm>
            <a:off x="2427680" y="5028372"/>
            <a:ext cx="82311" cy="82669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07" name="Straight Connector 106"/>
          <p:cNvCxnSpPr/>
          <p:nvPr/>
        </p:nvCxnSpPr>
        <p:spPr>
          <a:xfrm rot="10800000">
            <a:off x="1517800" y="4861826"/>
            <a:ext cx="1240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1234546" y="4659771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</a:t>
            </a:r>
            <a:endParaRPr lang="en-US" sz="1400" dirty="0"/>
          </a:p>
        </p:txBody>
      </p:sp>
      <p:sp>
        <p:nvSpPr>
          <p:cNvPr id="109" name="Oval 108"/>
          <p:cNvSpPr/>
          <p:nvPr/>
        </p:nvSpPr>
        <p:spPr>
          <a:xfrm>
            <a:off x="1481194" y="5031606"/>
            <a:ext cx="76200" cy="762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0" name="Oval 109"/>
          <p:cNvSpPr/>
          <p:nvPr/>
        </p:nvSpPr>
        <p:spPr>
          <a:xfrm>
            <a:off x="1716049" y="5031606"/>
            <a:ext cx="76200" cy="762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1" name="Oval 110"/>
          <p:cNvSpPr/>
          <p:nvPr/>
        </p:nvSpPr>
        <p:spPr>
          <a:xfrm>
            <a:off x="1954436" y="5031606"/>
            <a:ext cx="76200" cy="762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2" name="Oval 111"/>
          <p:cNvSpPr/>
          <p:nvPr/>
        </p:nvSpPr>
        <p:spPr>
          <a:xfrm>
            <a:off x="2193920" y="5031606"/>
            <a:ext cx="76200" cy="762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3" name="Oval 112"/>
          <p:cNvSpPr/>
          <p:nvPr/>
        </p:nvSpPr>
        <p:spPr>
          <a:xfrm>
            <a:off x="1954439" y="4828413"/>
            <a:ext cx="76200" cy="762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4" name="Oval 113"/>
          <p:cNvSpPr/>
          <p:nvPr/>
        </p:nvSpPr>
        <p:spPr>
          <a:xfrm>
            <a:off x="2433404" y="4828416"/>
            <a:ext cx="76200" cy="762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5" name="Oval 114"/>
          <p:cNvSpPr/>
          <p:nvPr/>
        </p:nvSpPr>
        <p:spPr>
          <a:xfrm>
            <a:off x="1956631" y="5483457"/>
            <a:ext cx="76200" cy="762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6" name="Oval 115"/>
          <p:cNvSpPr/>
          <p:nvPr/>
        </p:nvSpPr>
        <p:spPr>
          <a:xfrm>
            <a:off x="1709896" y="5483460"/>
            <a:ext cx="76200" cy="762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7" name="Oval 116"/>
          <p:cNvSpPr/>
          <p:nvPr/>
        </p:nvSpPr>
        <p:spPr>
          <a:xfrm>
            <a:off x="2203372" y="5476203"/>
            <a:ext cx="76200" cy="76200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8" name="Oval 117"/>
          <p:cNvSpPr/>
          <p:nvPr/>
        </p:nvSpPr>
        <p:spPr>
          <a:xfrm>
            <a:off x="2413828" y="5251239"/>
            <a:ext cx="76200" cy="76200"/>
          </a:xfrm>
          <a:prstGeom prst="ellipse">
            <a:avLst/>
          </a:prstGeom>
          <a:solidFill>
            <a:schemeClr val="accent3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20" name="Straight Connector 119"/>
          <p:cNvCxnSpPr/>
          <p:nvPr/>
        </p:nvCxnSpPr>
        <p:spPr>
          <a:xfrm>
            <a:off x="0" y="2200701"/>
            <a:ext cx="9144000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0" y="4383962"/>
            <a:ext cx="5994400" cy="7255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0" y="0"/>
            <a:ext cx="769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parity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0" y="2154181"/>
            <a:ext cx="769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interval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257" y="4344699"/>
            <a:ext cx="979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octagon</a:t>
            </a:r>
            <a:endParaRPr lang="en-US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Freeform 127"/>
          <p:cNvSpPr/>
          <p:nvPr/>
        </p:nvSpPr>
        <p:spPr>
          <a:xfrm rot="16200000">
            <a:off x="4171036" y="622004"/>
            <a:ext cx="1666349" cy="1160119"/>
          </a:xfrm>
          <a:custGeom>
            <a:avLst/>
            <a:gdLst>
              <a:gd name="connsiteX0" fmla="*/ 2185147 w 2700618"/>
              <a:gd name="connsiteY0" fmla="*/ 1828800 h 1893794"/>
              <a:gd name="connsiteX1" fmla="*/ 558053 w 2700618"/>
              <a:gd name="connsiteY1" fmla="*/ 1855694 h 1893794"/>
              <a:gd name="connsiteX2" fmla="*/ 625288 w 2700618"/>
              <a:gd name="connsiteY2" fmla="*/ 1600200 h 1893794"/>
              <a:gd name="connsiteX3" fmla="*/ 2212041 w 2700618"/>
              <a:gd name="connsiteY3" fmla="*/ 1613647 h 1893794"/>
              <a:gd name="connsiteX4" fmla="*/ 2359959 w 2700618"/>
              <a:gd name="connsiteY4" fmla="*/ 1344706 h 1893794"/>
              <a:gd name="connsiteX5" fmla="*/ 463924 w 2700618"/>
              <a:gd name="connsiteY5" fmla="*/ 1344706 h 1893794"/>
              <a:gd name="connsiteX6" fmla="*/ 396688 w 2700618"/>
              <a:gd name="connsiteY6" fmla="*/ 1075765 h 1893794"/>
              <a:gd name="connsiteX7" fmla="*/ 2386853 w 2700618"/>
              <a:gd name="connsiteY7" fmla="*/ 1048871 h 1893794"/>
              <a:gd name="connsiteX8" fmla="*/ 2279277 w 2700618"/>
              <a:gd name="connsiteY8" fmla="*/ 806824 h 1893794"/>
              <a:gd name="connsiteX9" fmla="*/ 410135 w 2700618"/>
              <a:gd name="connsiteY9" fmla="*/ 793377 h 1893794"/>
              <a:gd name="connsiteX10" fmla="*/ 383241 w 2700618"/>
              <a:gd name="connsiteY10" fmla="*/ 564777 h 1893794"/>
              <a:gd name="connsiteX11" fmla="*/ 2373406 w 2700618"/>
              <a:gd name="connsiteY11" fmla="*/ 524435 h 1893794"/>
              <a:gd name="connsiteX12" fmla="*/ 2306171 w 2700618"/>
              <a:gd name="connsiteY12" fmla="*/ 282388 h 1893794"/>
              <a:gd name="connsiteX13" fmla="*/ 302559 w 2700618"/>
              <a:gd name="connsiteY13" fmla="*/ 242047 h 1893794"/>
              <a:gd name="connsiteX14" fmla="*/ 490818 w 2700618"/>
              <a:gd name="connsiteY14" fmla="*/ 40341 h 1893794"/>
              <a:gd name="connsiteX15" fmla="*/ 2373406 w 2700618"/>
              <a:gd name="connsiteY15" fmla="*/ 0 h 1893794"/>
              <a:gd name="connsiteX16" fmla="*/ 2373406 w 2700618"/>
              <a:gd name="connsiteY16" fmla="*/ 0 h 1893794"/>
              <a:gd name="connsiteX0" fmla="*/ 2185147 w 2700618"/>
              <a:gd name="connsiteY0" fmla="*/ 1848971 h 1913965"/>
              <a:gd name="connsiteX1" fmla="*/ 558053 w 2700618"/>
              <a:gd name="connsiteY1" fmla="*/ 1875865 h 1913965"/>
              <a:gd name="connsiteX2" fmla="*/ 625288 w 2700618"/>
              <a:gd name="connsiteY2" fmla="*/ 1620371 h 1913965"/>
              <a:gd name="connsiteX3" fmla="*/ 2212041 w 2700618"/>
              <a:gd name="connsiteY3" fmla="*/ 1633818 h 1913965"/>
              <a:gd name="connsiteX4" fmla="*/ 2359959 w 2700618"/>
              <a:gd name="connsiteY4" fmla="*/ 1364877 h 1913965"/>
              <a:gd name="connsiteX5" fmla="*/ 463924 w 2700618"/>
              <a:gd name="connsiteY5" fmla="*/ 1364877 h 1913965"/>
              <a:gd name="connsiteX6" fmla="*/ 396688 w 2700618"/>
              <a:gd name="connsiteY6" fmla="*/ 1095936 h 1913965"/>
              <a:gd name="connsiteX7" fmla="*/ 2386853 w 2700618"/>
              <a:gd name="connsiteY7" fmla="*/ 1069042 h 1913965"/>
              <a:gd name="connsiteX8" fmla="*/ 2279277 w 2700618"/>
              <a:gd name="connsiteY8" fmla="*/ 826995 h 1913965"/>
              <a:gd name="connsiteX9" fmla="*/ 410135 w 2700618"/>
              <a:gd name="connsiteY9" fmla="*/ 813548 h 1913965"/>
              <a:gd name="connsiteX10" fmla="*/ 383241 w 2700618"/>
              <a:gd name="connsiteY10" fmla="*/ 584948 h 1913965"/>
              <a:gd name="connsiteX11" fmla="*/ 2373406 w 2700618"/>
              <a:gd name="connsiteY11" fmla="*/ 544606 h 1913965"/>
              <a:gd name="connsiteX12" fmla="*/ 2306171 w 2700618"/>
              <a:gd name="connsiteY12" fmla="*/ 302559 h 1913965"/>
              <a:gd name="connsiteX13" fmla="*/ 302559 w 2700618"/>
              <a:gd name="connsiteY13" fmla="*/ 262218 h 1913965"/>
              <a:gd name="connsiteX14" fmla="*/ 490818 w 2700618"/>
              <a:gd name="connsiteY14" fmla="*/ 60512 h 1913965"/>
              <a:gd name="connsiteX15" fmla="*/ 2373406 w 2700618"/>
              <a:gd name="connsiteY15" fmla="*/ 20171 h 1913965"/>
              <a:gd name="connsiteX16" fmla="*/ 2373406 w 2700618"/>
              <a:gd name="connsiteY16" fmla="*/ 20171 h 1913965"/>
              <a:gd name="connsiteX17" fmla="*/ 2386853 w 2700618"/>
              <a:gd name="connsiteY17" fmla="*/ 0 h 1913965"/>
              <a:gd name="connsiteX0" fmla="*/ 2185147 w 3592606"/>
              <a:gd name="connsiteY0" fmla="*/ 1828800 h 1893794"/>
              <a:gd name="connsiteX1" fmla="*/ 558053 w 3592606"/>
              <a:gd name="connsiteY1" fmla="*/ 1855694 h 1893794"/>
              <a:gd name="connsiteX2" fmla="*/ 625288 w 3592606"/>
              <a:gd name="connsiteY2" fmla="*/ 1600200 h 1893794"/>
              <a:gd name="connsiteX3" fmla="*/ 2212041 w 3592606"/>
              <a:gd name="connsiteY3" fmla="*/ 1613647 h 1893794"/>
              <a:gd name="connsiteX4" fmla="*/ 2359959 w 3592606"/>
              <a:gd name="connsiteY4" fmla="*/ 1344706 h 1893794"/>
              <a:gd name="connsiteX5" fmla="*/ 463924 w 3592606"/>
              <a:gd name="connsiteY5" fmla="*/ 1344706 h 1893794"/>
              <a:gd name="connsiteX6" fmla="*/ 396688 w 3592606"/>
              <a:gd name="connsiteY6" fmla="*/ 1075765 h 1893794"/>
              <a:gd name="connsiteX7" fmla="*/ 2386853 w 3592606"/>
              <a:gd name="connsiteY7" fmla="*/ 1048871 h 1893794"/>
              <a:gd name="connsiteX8" fmla="*/ 2279277 w 3592606"/>
              <a:gd name="connsiteY8" fmla="*/ 806824 h 1893794"/>
              <a:gd name="connsiteX9" fmla="*/ 410135 w 3592606"/>
              <a:gd name="connsiteY9" fmla="*/ 793377 h 1893794"/>
              <a:gd name="connsiteX10" fmla="*/ 383241 w 3592606"/>
              <a:gd name="connsiteY10" fmla="*/ 564777 h 1893794"/>
              <a:gd name="connsiteX11" fmla="*/ 2373406 w 3592606"/>
              <a:gd name="connsiteY11" fmla="*/ 524435 h 1893794"/>
              <a:gd name="connsiteX12" fmla="*/ 2306171 w 3592606"/>
              <a:gd name="connsiteY12" fmla="*/ 282388 h 1893794"/>
              <a:gd name="connsiteX13" fmla="*/ 302559 w 3592606"/>
              <a:gd name="connsiteY13" fmla="*/ 242047 h 1893794"/>
              <a:gd name="connsiteX14" fmla="*/ 490818 w 3592606"/>
              <a:gd name="connsiteY14" fmla="*/ 40341 h 1893794"/>
              <a:gd name="connsiteX15" fmla="*/ 2373406 w 3592606"/>
              <a:gd name="connsiteY15" fmla="*/ 0 h 1893794"/>
              <a:gd name="connsiteX16" fmla="*/ 2373406 w 3592606"/>
              <a:gd name="connsiteY16" fmla="*/ 0 h 1893794"/>
              <a:gd name="connsiteX17" fmla="*/ 3592606 w 3592606"/>
              <a:gd name="connsiteY17" fmla="*/ 598395 h 1893794"/>
              <a:gd name="connsiteX0" fmla="*/ 2185147 w 2700618"/>
              <a:gd name="connsiteY0" fmla="*/ 1828800 h 1893794"/>
              <a:gd name="connsiteX1" fmla="*/ 558053 w 2700618"/>
              <a:gd name="connsiteY1" fmla="*/ 1855694 h 1893794"/>
              <a:gd name="connsiteX2" fmla="*/ 625288 w 2700618"/>
              <a:gd name="connsiteY2" fmla="*/ 1600200 h 1893794"/>
              <a:gd name="connsiteX3" fmla="*/ 2212041 w 2700618"/>
              <a:gd name="connsiteY3" fmla="*/ 1613647 h 1893794"/>
              <a:gd name="connsiteX4" fmla="*/ 2359959 w 2700618"/>
              <a:gd name="connsiteY4" fmla="*/ 1344706 h 1893794"/>
              <a:gd name="connsiteX5" fmla="*/ 463924 w 2700618"/>
              <a:gd name="connsiteY5" fmla="*/ 1344706 h 1893794"/>
              <a:gd name="connsiteX6" fmla="*/ 396688 w 2700618"/>
              <a:gd name="connsiteY6" fmla="*/ 1075765 h 1893794"/>
              <a:gd name="connsiteX7" fmla="*/ 2386853 w 2700618"/>
              <a:gd name="connsiteY7" fmla="*/ 1048871 h 1893794"/>
              <a:gd name="connsiteX8" fmla="*/ 2279277 w 2700618"/>
              <a:gd name="connsiteY8" fmla="*/ 806824 h 1893794"/>
              <a:gd name="connsiteX9" fmla="*/ 410135 w 2700618"/>
              <a:gd name="connsiteY9" fmla="*/ 793377 h 1893794"/>
              <a:gd name="connsiteX10" fmla="*/ 383241 w 2700618"/>
              <a:gd name="connsiteY10" fmla="*/ 564777 h 1893794"/>
              <a:gd name="connsiteX11" fmla="*/ 2373406 w 2700618"/>
              <a:gd name="connsiteY11" fmla="*/ 524435 h 1893794"/>
              <a:gd name="connsiteX12" fmla="*/ 2306171 w 2700618"/>
              <a:gd name="connsiteY12" fmla="*/ 282388 h 1893794"/>
              <a:gd name="connsiteX13" fmla="*/ 302559 w 2700618"/>
              <a:gd name="connsiteY13" fmla="*/ 242047 h 1893794"/>
              <a:gd name="connsiteX14" fmla="*/ 490818 w 2700618"/>
              <a:gd name="connsiteY14" fmla="*/ 40341 h 1893794"/>
              <a:gd name="connsiteX15" fmla="*/ 2373406 w 2700618"/>
              <a:gd name="connsiteY15" fmla="*/ 0 h 1893794"/>
              <a:gd name="connsiteX16" fmla="*/ 2373406 w 2700618"/>
              <a:gd name="connsiteY16" fmla="*/ 0 h 1893794"/>
              <a:gd name="connsiteX17" fmla="*/ 2602006 w 2700618"/>
              <a:gd name="connsiteY17" fmla="*/ 369794 h 1893794"/>
              <a:gd name="connsiteX0" fmla="*/ 2185147 w 2700618"/>
              <a:gd name="connsiteY0" fmla="*/ 1828800 h 1893794"/>
              <a:gd name="connsiteX1" fmla="*/ 558053 w 2700618"/>
              <a:gd name="connsiteY1" fmla="*/ 1855694 h 1893794"/>
              <a:gd name="connsiteX2" fmla="*/ 625288 w 2700618"/>
              <a:gd name="connsiteY2" fmla="*/ 1600200 h 1893794"/>
              <a:gd name="connsiteX3" fmla="*/ 2212041 w 2700618"/>
              <a:gd name="connsiteY3" fmla="*/ 1613647 h 1893794"/>
              <a:gd name="connsiteX4" fmla="*/ 2359959 w 2700618"/>
              <a:gd name="connsiteY4" fmla="*/ 1344706 h 1893794"/>
              <a:gd name="connsiteX5" fmla="*/ 463924 w 2700618"/>
              <a:gd name="connsiteY5" fmla="*/ 1344706 h 1893794"/>
              <a:gd name="connsiteX6" fmla="*/ 396688 w 2700618"/>
              <a:gd name="connsiteY6" fmla="*/ 1075765 h 1893794"/>
              <a:gd name="connsiteX7" fmla="*/ 2386853 w 2700618"/>
              <a:gd name="connsiteY7" fmla="*/ 1048871 h 1893794"/>
              <a:gd name="connsiteX8" fmla="*/ 2279277 w 2700618"/>
              <a:gd name="connsiteY8" fmla="*/ 806824 h 1893794"/>
              <a:gd name="connsiteX9" fmla="*/ 410135 w 2700618"/>
              <a:gd name="connsiteY9" fmla="*/ 793377 h 1893794"/>
              <a:gd name="connsiteX10" fmla="*/ 383241 w 2700618"/>
              <a:gd name="connsiteY10" fmla="*/ 564777 h 1893794"/>
              <a:gd name="connsiteX11" fmla="*/ 2373406 w 2700618"/>
              <a:gd name="connsiteY11" fmla="*/ 524435 h 1893794"/>
              <a:gd name="connsiteX12" fmla="*/ 2306171 w 2700618"/>
              <a:gd name="connsiteY12" fmla="*/ 282388 h 1893794"/>
              <a:gd name="connsiteX13" fmla="*/ 302559 w 2700618"/>
              <a:gd name="connsiteY13" fmla="*/ 242047 h 1893794"/>
              <a:gd name="connsiteX14" fmla="*/ 490818 w 2700618"/>
              <a:gd name="connsiteY14" fmla="*/ 40341 h 1893794"/>
              <a:gd name="connsiteX15" fmla="*/ 2373406 w 2700618"/>
              <a:gd name="connsiteY15" fmla="*/ 0 h 1893794"/>
              <a:gd name="connsiteX16" fmla="*/ 2373406 w 2700618"/>
              <a:gd name="connsiteY16" fmla="*/ 0 h 1893794"/>
              <a:gd name="connsiteX17" fmla="*/ 2602006 w 2700618"/>
              <a:gd name="connsiteY17" fmla="*/ 369794 h 1893794"/>
              <a:gd name="connsiteX18" fmla="*/ 2642347 w 2700618"/>
              <a:gd name="connsiteY18" fmla="*/ 396688 h 1893794"/>
              <a:gd name="connsiteX0" fmla="*/ 2185147 w 2700618"/>
              <a:gd name="connsiteY0" fmla="*/ 1828800 h 1893794"/>
              <a:gd name="connsiteX1" fmla="*/ 558053 w 2700618"/>
              <a:gd name="connsiteY1" fmla="*/ 1855694 h 1893794"/>
              <a:gd name="connsiteX2" fmla="*/ 625288 w 2700618"/>
              <a:gd name="connsiteY2" fmla="*/ 1600200 h 1893794"/>
              <a:gd name="connsiteX3" fmla="*/ 2212041 w 2700618"/>
              <a:gd name="connsiteY3" fmla="*/ 1613647 h 1893794"/>
              <a:gd name="connsiteX4" fmla="*/ 2359959 w 2700618"/>
              <a:gd name="connsiteY4" fmla="*/ 1344706 h 1893794"/>
              <a:gd name="connsiteX5" fmla="*/ 463924 w 2700618"/>
              <a:gd name="connsiteY5" fmla="*/ 1344706 h 1893794"/>
              <a:gd name="connsiteX6" fmla="*/ 396688 w 2700618"/>
              <a:gd name="connsiteY6" fmla="*/ 1075765 h 1893794"/>
              <a:gd name="connsiteX7" fmla="*/ 2386853 w 2700618"/>
              <a:gd name="connsiteY7" fmla="*/ 1048871 h 1893794"/>
              <a:gd name="connsiteX8" fmla="*/ 2279277 w 2700618"/>
              <a:gd name="connsiteY8" fmla="*/ 806824 h 1893794"/>
              <a:gd name="connsiteX9" fmla="*/ 410135 w 2700618"/>
              <a:gd name="connsiteY9" fmla="*/ 793377 h 1893794"/>
              <a:gd name="connsiteX10" fmla="*/ 383241 w 2700618"/>
              <a:gd name="connsiteY10" fmla="*/ 564777 h 1893794"/>
              <a:gd name="connsiteX11" fmla="*/ 2373406 w 2700618"/>
              <a:gd name="connsiteY11" fmla="*/ 524435 h 1893794"/>
              <a:gd name="connsiteX12" fmla="*/ 2306171 w 2700618"/>
              <a:gd name="connsiteY12" fmla="*/ 282388 h 1893794"/>
              <a:gd name="connsiteX13" fmla="*/ 302559 w 2700618"/>
              <a:gd name="connsiteY13" fmla="*/ 242047 h 1893794"/>
              <a:gd name="connsiteX14" fmla="*/ 490818 w 2700618"/>
              <a:gd name="connsiteY14" fmla="*/ 40341 h 1893794"/>
              <a:gd name="connsiteX15" fmla="*/ 2373406 w 2700618"/>
              <a:gd name="connsiteY15" fmla="*/ 0 h 1893794"/>
              <a:gd name="connsiteX16" fmla="*/ 2373406 w 2700618"/>
              <a:gd name="connsiteY16" fmla="*/ 0 h 1893794"/>
              <a:gd name="connsiteX17" fmla="*/ 2602006 w 2700618"/>
              <a:gd name="connsiteY17" fmla="*/ 369794 h 1893794"/>
              <a:gd name="connsiteX18" fmla="*/ 2602006 w 2700618"/>
              <a:gd name="connsiteY18" fmla="*/ 1055594 h 1893794"/>
              <a:gd name="connsiteX0" fmla="*/ 2185147 w 2700618"/>
              <a:gd name="connsiteY0" fmla="*/ 1828800 h 1893794"/>
              <a:gd name="connsiteX1" fmla="*/ 558053 w 2700618"/>
              <a:gd name="connsiteY1" fmla="*/ 1855694 h 1893794"/>
              <a:gd name="connsiteX2" fmla="*/ 625288 w 2700618"/>
              <a:gd name="connsiteY2" fmla="*/ 1600200 h 1893794"/>
              <a:gd name="connsiteX3" fmla="*/ 2212041 w 2700618"/>
              <a:gd name="connsiteY3" fmla="*/ 1613647 h 1893794"/>
              <a:gd name="connsiteX4" fmla="*/ 2359959 w 2700618"/>
              <a:gd name="connsiteY4" fmla="*/ 1344706 h 1893794"/>
              <a:gd name="connsiteX5" fmla="*/ 463924 w 2700618"/>
              <a:gd name="connsiteY5" fmla="*/ 1344706 h 1893794"/>
              <a:gd name="connsiteX6" fmla="*/ 396688 w 2700618"/>
              <a:gd name="connsiteY6" fmla="*/ 1075765 h 1893794"/>
              <a:gd name="connsiteX7" fmla="*/ 2386853 w 2700618"/>
              <a:gd name="connsiteY7" fmla="*/ 1048871 h 1893794"/>
              <a:gd name="connsiteX8" fmla="*/ 2279277 w 2700618"/>
              <a:gd name="connsiteY8" fmla="*/ 806824 h 1893794"/>
              <a:gd name="connsiteX9" fmla="*/ 410135 w 2700618"/>
              <a:gd name="connsiteY9" fmla="*/ 793377 h 1893794"/>
              <a:gd name="connsiteX10" fmla="*/ 383241 w 2700618"/>
              <a:gd name="connsiteY10" fmla="*/ 564777 h 1893794"/>
              <a:gd name="connsiteX11" fmla="*/ 2373406 w 2700618"/>
              <a:gd name="connsiteY11" fmla="*/ 524435 h 1893794"/>
              <a:gd name="connsiteX12" fmla="*/ 2306171 w 2700618"/>
              <a:gd name="connsiteY12" fmla="*/ 282388 h 1893794"/>
              <a:gd name="connsiteX13" fmla="*/ 302559 w 2700618"/>
              <a:gd name="connsiteY13" fmla="*/ 242047 h 1893794"/>
              <a:gd name="connsiteX14" fmla="*/ 490818 w 2700618"/>
              <a:gd name="connsiteY14" fmla="*/ 40341 h 1893794"/>
              <a:gd name="connsiteX15" fmla="*/ 2373406 w 2700618"/>
              <a:gd name="connsiteY15" fmla="*/ 0 h 1893794"/>
              <a:gd name="connsiteX16" fmla="*/ 2373406 w 2700618"/>
              <a:gd name="connsiteY16" fmla="*/ 0 h 1893794"/>
              <a:gd name="connsiteX17" fmla="*/ 2602006 w 2700618"/>
              <a:gd name="connsiteY17" fmla="*/ 369794 h 1893794"/>
              <a:gd name="connsiteX18" fmla="*/ 2602006 w 2700618"/>
              <a:gd name="connsiteY18" fmla="*/ 1055594 h 1893794"/>
              <a:gd name="connsiteX19" fmla="*/ 2602006 w 2700618"/>
              <a:gd name="connsiteY19" fmla="*/ 1082488 h 1893794"/>
              <a:gd name="connsiteX0" fmla="*/ 2185147 w 2700618"/>
              <a:gd name="connsiteY0" fmla="*/ 1828800 h 1893794"/>
              <a:gd name="connsiteX1" fmla="*/ 558053 w 2700618"/>
              <a:gd name="connsiteY1" fmla="*/ 1855694 h 1893794"/>
              <a:gd name="connsiteX2" fmla="*/ 625288 w 2700618"/>
              <a:gd name="connsiteY2" fmla="*/ 1600200 h 1893794"/>
              <a:gd name="connsiteX3" fmla="*/ 2212041 w 2700618"/>
              <a:gd name="connsiteY3" fmla="*/ 1613647 h 1893794"/>
              <a:gd name="connsiteX4" fmla="*/ 2359959 w 2700618"/>
              <a:gd name="connsiteY4" fmla="*/ 1344706 h 1893794"/>
              <a:gd name="connsiteX5" fmla="*/ 463924 w 2700618"/>
              <a:gd name="connsiteY5" fmla="*/ 1344706 h 1893794"/>
              <a:gd name="connsiteX6" fmla="*/ 396688 w 2700618"/>
              <a:gd name="connsiteY6" fmla="*/ 1075765 h 1893794"/>
              <a:gd name="connsiteX7" fmla="*/ 2386853 w 2700618"/>
              <a:gd name="connsiteY7" fmla="*/ 1048871 h 1893794"/>
              <a:gd name="connsiteX8" fmla="*/ 2279277 w 2700618"/>
              <a:gd name="connsiteY8" fmla="*/ 806824 h 1893794"/>
              <a:gd name="connsiteX9" fmla="*/ 410135 w 2700618"/>
              <a:gd name="connsiteY9" fmla="*/ 793377 h 1893794"/>
              <a:gd name="connsiteX10" fmla="*/ 383241 w 2700618"/>
              <a:gd name="connsiteY10" fmla="*/ 564777 h 1893794"/>
              <a:gd name="connsiteX11" fmla="*/ 2373406 w 2700618"/>
              <a:gd name="connsiteY11" fmla="*/ 524435 h 1893794"/>
              <a:gd name="connsiteX12" fmla="*/ 2306171 w 2700618"/>
              <a:gd name="connsiteY12" fmla="*/ 282388 h 1893794"/>
              <a:gd name="connsiteX13" fmla="*/ 302559 w 2700618"/>
              <a:gd name="connsiteY13" fmla="*/ 242047 h 1893794"/>
              <a:gd name="connsiteX14" fmla="*/ 490818 w 2700618"/>
              <a:gd name="connsiteY14" fmla="*/ 40341 h 1893794"/>
              <a:gd name="connsiteX15" fmla="*/ 2373406 w 2700618"/>
              <a:gd name="connsiteY15" fmla="*/ 0 h 1893794"/>
              <a:gd name="connsiteX16" fmla="*/ 2373406 w 2700618"/>
              <a:gd name="connsiteY16" fmla="*/ 0 h 1893794"/>
              <a:gd name="connsiteX17" fmla="*/ 2602006 w 2700618"/>
              <a:gd name="connsiteY17" fmla="*/ 369794 h 1893794"/>
              <a:gd name="connsiteX18" fmla="*/ 2602006 w 2700618"/>
              <a:gd name="connsiteY18" fmla="*/ 1055594 h 1893794"/>
              <a:gd name="connsiteX19" fmla="*/ 2602006 w 2700618"/>
              <a:gd name="connsiteY19" fmla="*/ 1817594 h 1893794"/>
              <a:gd name="connsiteX0" fmla="*/ 2185147 w 2700618"/>
              <a:gd name="connsiteY0" fmla="*/ 1828800 h 1947582"/>
              <a:gd name="connsiteX1" fmla="*/ 558053 w 2700618"/>
              <a:gd name="connsiteY1" fmla="*/ 1855694 h 1947582"/>
              <a:gd name="connsiteX2" fmla="*/ 625288 w 2700618"/>
              <a:gd name="connsiteY2" fmla="*/ 1600200 h 1947582"/>
              <a:gd name="connsiteX3" fmla="*/ 2212041 w 2700618"/>
              <a:gd name="connsiteY3" fmla="*/ 1613647 h 1947582"/>
              <a:gd name="connsiteX4" fmla="*/ 2359959 w 2700618"/>
              <a:gd name="connsiteY4" fmla="*/ 1344706 h 1947582"/>
              <a:gd name="connsiteX5" fmla="*/ 463924 w 2700618"/>
              <a:gd name="connsiteY5" fmla="*/ 1344706 h 1947582"/>
              <a:gd name="connsiteX6" fmla="*/ 396688 w 2700618"/>
              <a:gd name="connsiteY6" fmla="*/ 1075765 h 1947582"/>
              <a:gd name="connsiteX7" fmla="*/ 2386853 w 2700618"/>
              <a:gd name="connsiteY7" fmla="*/ 1048871 h 1947582"/>
              <a:gd name="connsiteX8" fmla="*/ 2279277 w 2700618"/>
              <a:gd name="connsiteY8" fmla="*/ 806824 h 1947582"/>
              <a:gd name="connsiteX9" fmla="*/ 410135 w 2700618"/>
              <a:gd name="connsiteY9" fmla="*/ 793377 h 1947582"/>
              <a:gd name="connsiteX10" fmla="*/ 383241 w 2700618"/>
              <a:gd name="connsiteY10" fmla="*/ 564777 h 1947582"/>
              <a:gd name="connsiteX11" fmla="*/ 2373406 w 2700618"/>
              <a:gd name="connsiteY11" fmla="*/ 524435 h 1947582"/>
              <a:gd name="connsiteX12" fmla="*/ 2306171 w 2700618"/>
              <a:gd name="connsiteY12" fmla="*/ 282388 h 1947582"/>
              <a:gd name="connsiteX13" fmla="*/ 302559 w 2700618"/>
              <a:gd name="connsiteY13" fmla="*/ 242047 h 1947582"/>
              <a:gd name="connsiteX14" fmla="*/ 490818 w 2700618"/>
              <a:gd name="connsiteY14" fmla="*/ 40341 h 1947582"/>
              <a:gd name="connsiteX15" fmla="*/ 2373406 w 2700618"/>
              <a:gd name="connsiteY15" fmla="*/ 0 h 1947582"/>
              <a:gd name="connsiteX16" fmla="*/ 2373406 w 2700618"/>
              <a:gd name="connsiteY16" fmla="*/ 0 h 1947582"/>
              <a:gd name="connsiteX17" fmla="*/ 2602006 w 2700618"/>
              <a:gd name="connsiteY17" fmla="*/ 369794 h 1947582"/>
              <a:gd name="connsiteX18" fmla="*/ 2602006 w 2700618"/>
              <a:gd name="connsiteY18" fmla="*/ 1055594 h 1947582"/>
              <a:gd name="connsiteX19" fmla="*/ 2602006 w 2700618"/>
              <a:gd name="connsiteY19" fmla="*/ 1817594 h 1947582"/>
              <a:gd name="connsiteX20" fmla="*/ 2628900 w 2700618"/>
              <a:gd name="connsiteY20" fmla="*/ 1835523 h 1947582"/>
              <a:gd name="connsiteX0" fmla="*/ 2185147 w 2700618"/>
              <a:gd name="connsiteY0" fmla="*/ 1828800 h 1947582"/>
              <a:gd name="connsiteX1" fmla="*/ 558053 w 2700618"/>
              <a:gd name="connsiteY1" fmla="*/ 1855694 h 1947582"/>
              <a:gd name="connsiteX2" fmla="*/ 625288 w 2700618"/>
              <a:gd name="connsiteY2" fmla="*/ 1600200 h 1947582"/>
              <a:gd name="connsiteX3" fmla="*/ 2212041 w 2700618"/>
              <a:gd name="connsiteY3" fmla="*/ 1613647 h 1947582"/>
              <a:gd name="connsiteX4" fmla="*/ 2359959 w 2700618"/>
              <a:gd name="connsiteY4" fmla="*/ 1344706 h 1947582"/>
              <a:gd name="connsiteX5" fmla="*/ 463924 w 2700618"/>
              <a:gd name="connsiteY5" fmla="*/ 1344706 h 1947582"/>
              <a:gd name="connsiteX6" fmla="*/ 396688 w 2700618"/>
              <a:gd name="connsiteY6" fmla="*/ 1075765 h 1947582"/>
              <a:gd name="connsiteX7" fmla="*/ 2386853 w 2700618"/>
              <a:gd name="connsiteY7" fmla="*/ 1048871 h 1947582"/>
              <a:gd name="connsiteX8" fmla="*/ 2279277 w 2700618"/>
              <a:gd name="connsiteY8" fmla="*/ 806824 h 1947582"/>
              <a:gd name="connsiteX9" fmla="*/ 410135 w 2700618"/>
              <a:gd name="connsiteY9" fmla="*/ 793377 h 1947582"/>
              <a:gd name="connsiteX10" fmla="*/ 383241 w 2700618"/>
              <a:gd name="connsiteY10" fmla="*/ 564777 h 1947582"/>
              <a:gd name="connsiteX11" fmla="*/ 2373406 w 2700618"/>
              <a:gd name="connsiteY11" fmla="*/ 524435 h 1947582"/>
              <a:gd name="connsiteX12" fmla="*/ 2306171 w 2700618"/>
              <a:gd name="connsiteY12" fmla="*/ 282388 h 1947582"/>
              <a:gd name="connsiteX13" fmla="*/ 302559 w 2700618"/>
              <a:gd name="connsiteY13" fmla="*/ 242047 h 1947582"/>
              <a:gd name="connsiteX14" fmla="*/ 490818 w 2700618"/>
              <a:gd name="connsiteY14" fmla="*/ 40341 h 1947582"/>
              <a:gd name="connsiteX15" fmla="*/ 2373406 w 2700618"/>
              <a:gd name="connsiteY15" fmla="*/ 0 h 1947582"/>
              <a:gd name="connsiteX16" fmla="*/ 2373406 w 2700618"/>
              <a:gd name="connsiteY16" fmla="*/ 0 h 1947582"/>
              <a:gd name="connsiteX17" fmla="*/ 2602006 w 2700618"/>
              <a:gd name="connsiteY17" fmla="*/ 369794 h 1947582"/>
              <a:gd name="connsiteX18" fmla="*/ 2602006 w 2700618"/>
              <a:gd name="connsiteY18" fmla="*/ 1055594 h 1947582"/>
              <a:gd name="connsiteX19" fmla="*/ 2602006 w 2700618"/>
              <a:gd name="connsiteY19" fmla="*/ 1817594 h 1947582"/>
              <a:gd name="connsiteX20" fmla="*/ 2297206 w 2700618"/>
              <a:gd name="connsiteY20" fmla="*/ 1893794 h 1947582"/>
              <a:gd name="connsiteX0" fmla="*/ 2185147 w 2700618"/>
              <a:gd name="connsiteY0" fmla="*/ 1828800 h 1947582"/>
              <a:gd name="connsiteX1" fmla="*/ 558053 w 2700618"/>
              <a:gd name="connsiteY1" fmla="*/ 1855694 h 1947582"/>
              <a:gd name="connsiteX2" fmla="*/ 625288 w 2700618"/>
              <a:gd name="connsiteY2" fmla="*/ 1600200 h 1947582"/>
              <a:gd name="connsiteX3" fmla="*/ 2212041 w 2700618"/>
              <a:gd name="connsiteY3" fmla="*/ 1613647 h 1947582"/>
              <a:gd name="connsiteX4" fmla="*/ 2359959 w 2700618"/>
              <a:gd name="connsiteY4" fmla="*/ 1344706 h 1947582"/>
              <a:gd name="connsiteX5" fmla="*/ 463924 w 2700618"/>
              <a:gd name="connsiteY5" fmla="*/ 1344706 h 1947582"/>
              <a:gd name="connsiteX6" fmla="*/ 396688 w 2700618"/>
              <a:gd name="connsiteY6" fmla="*/ 1075765 h 1947582"/>
              <a:gd name="connsiteX7" fmla="*/ 2386853 w 2700618"/>
              <a:gd name="connsiteY7" fmla="*/ 1048871 h 1947582"/>
              <a:gd name="connsiteX8" fmla="*/ 2279277 w 2700618"/>
              <a:gd name="connsiteY8" fmla="*/ 806824 h 1947582"/>
              <a:gd name="connsiteX9" fmla="*/ 410135 w 2700618"/>
              <a:gd name="connsiteY9" fmla="*/ 793377 h 1947582"/>
              <a:gd name="connsiteX10" fmla="*/ 383241 w 2700618"/>
              <a:gd name="connsiteY10" fmla="*/ 564777 h 1947582"/>
              <a:gd name="connsiteX11" fmla="*/ 2373406 w 2700618"/>
              <a:gd name="connsiteY11" fmla="*/ 524435 h 1947582"/>
              <a:gd name="connsiteX12" fmla="*/ 2306171 w 2700618"/>
              <a:gd name="connsiteY12" fmla="*/ 282388 h 1947582"/>
              <a:gd name="connsiteX13" fmla="*/ 302559 w 2700618"/>
              <a:gd name="connsiteY13" fmla="*/ 242047 h 1947582"/>
              <a:gd name="connsiteX14" fmla="*/ 490818 w 2700618"/>
              <a:gd name="connsiteY14" fmla="*/ 40341 h 1947582"/>
              <a:gd name="connsiteX15" fmla="*/ 2373406 w 2700618"/>
              <a:gd name="connsiteY15" fmla="*/ 0 h 1947582"/>
              <a:gd name="connsiteX16" fmla="*/ 2373406 w 2700618"/>
              <a:gd name="connsiteY16" fmla="*/ 0 h 1947582"/>
              <a:gd name="connsiteX17" fmla="*/ 2602006 w 2700618"/>
              <a:gd name="connsiteY17" fmla="*/ 369794 h 1947582"/>
              <a:gd name="connsiteX18" fmla="*/ 2602006 w 2700618"/>
              <a:gd name="connsiteY18" fmla="*/ 1055594 h 1947582"/>
              <a:gd name="connsiteX19" fmla="*/ 2602006 w 2700618"/>
              <a:gd name="connsiteY19" fmla="*/ 1817594 h 1947582"/>
              <a:gd name="connsiteX20" fmla="*/ 2221006 w 2700618"/>
              <a:gd name="connsiteY20" fmla="*/ 1817594 h 1947582"/>
              <a:gd name="connsiteX0" fmla="*/ 2185147 w 2700618"/>
              <a:gd name="connsiteY0" fmla="*/ 1828800 h 1893794"/>
              <a:gd name="connsiteX1" fmla="*/ 558053 w 2700618"/>
              <a:gd name="connsiteY1" fmla="*/ 1855694 h 1893794"/>
              <a:gd name="connsiteX2" fmla="*/ 625288 w 2700618"/>
              <a:gd name="connsiteY2" fmla="*/ 1600200 h 1893794"/>
              <a:gd name="connsiteX3" fmla="*/ 2212041 w 2700618"/>
              <a:gd name="connsiteY3" fmla="*/ 1613647 h 1893794"/>
              <a:gd name="connsiteX4" fmla="*/ 2359959 w 2700618"/>
              <a:gd name="connsiteY4" fmla="*/ 1344706 h 1893794"/>
              <a:gd name="connsiteX5" fmla="*/ 463924 w 2700618"/>
              <a:gd name="connsiteY5" fmla="*/ 1344706 h 1893794"/>
              <a:gd name="connsiteX6" fmla="*/ 396688 w 2700618"/>
              <a:gd name="connsiteY6" fmla="*/ 1075765 h 1893794"/>
              <a:gd name="connsiteX7" fmla="*/ 2386853 w 2700618"/>
              <a:gd name="connsiteY7" fmla="*/ 1048871 h 1893794"/>
              <a:gd name="connsiteX8" fmla="*/ 2279277 w 2700618"/>
              <a:gd name="connsiteY8" fmla="*/ 806824 h 1893794"/>
              <a:gd name="connsiteX9" fmla="*/ 410135 w 2700618"/>
              <a:gd name="connsiteY9" fmla="*/ 793377 h 1893794"/>
              <a:gd name="connsiteX10" fmla="*/ 383241 w 2700618"/>
              <a:gd name="connsiteY10" fmla="*/ 564777 h 1893794"/>
              <a:gd name="connsiteX11" fmla="*/ 2373406 w 2700618"/>
              <a:gd name="connsiteY11" fmla="*/ 524435 h 1893794"/>
              <a:gd name="connsiteX12" fmla="*/ 2306171 w 2700618"/>
              <a:gd name="connsiteY12" fmla="*/ 282388 h 1893794"/>
              <a:gd name="connsiteX13" fmla="*/ 302559 w 2700618"/>
              <a:gd name="connsiteY13" fmla="*/ 242047 h 1893794"/>
              <a:gd name="connsiteX14" fmla="*/ 490818 w 2700618"/>
              <a:gd name="connsiteY14" fmla="*/ 40341 h 1893794"/>
              <a:gd name="connsiteX15" fmla="*/ 2373406 w 2700618"/>
              <a:gd name="connsiteY15" fmla="*/ 0 h 1893794"/>
              <a:gd name="connsiteX16" fmla="*/ 2373406 w 2700618"/>
              <a:gd name="connsiteY16" fmla="*/ 0 h 1893794"/>
              <a:gd name="connsiteX17" fmla="*/ 2602006 w 2700618"/>
              <a:gd name="connsiteY17" fmla="*/ 369794 h 1893794"/>
              <a:gd name="connsiteX18" fmla="*/ 2602006 w 2700618"/>
              <a:gd name="connsiteY18" fmla="*/ 1055594 h 1893794"/>
              <a:gd name="connsiteX19" fmla="*/ 2602006 w 2700618"/>
              <a:gd name="connsiteY19" fmla="*/ 1741394 h 1893794"/>
              <a:gd name="connsiteX20" fmla="*/ 2221006 w 2700618"/>
              <a:gd name="connsiteY20" fmla="*/ 1817594 h 1893794"/>
              <a:gd name="connsiteX0" fmla="*/ 2185147 w 2700618"/>
              <a:gd name="connsiteY0" fmla="*/ 1828800 h 1893794"/>
              <a:gd name="connsiteX1" fmla="*/ 558053 w 2700618"/>
              <a:gd name="connsiteY1" fmla="*/ 1855694 h 1893794"/>
              <a:gd name="connsiteX2" fmla="*/ 625288 w 2700618"/>
              <a:gd name="connsiteY2" fmla="*/ 1600200 h 1893794"/>
              <a:gd name="connsiteX3" fmla="*/ 2212041 w 2700618"/>
              <a:gd name="connsiteY3" fmla="*/ 1613647 h 1893794"/>
              <a:gd name="connsiteX4" fmla="*/ 2359959 w 2700618"/>
              <a:gd name="connsiteY4" fmla="*/ 1344706 h 1893794"/>
              <a:gd name="connsiteX5" fmla="*/ 463924 w 2700618"/>
              <a:gd name="connsiteY5" fmla="*/ 1344706 h 1893794"/>
              <a:gd name="connsiteX6" fmla="*/ 396688 w 2700618"/>
              <a:gd name="connsiteY6" fmla="*/ 1075765 h 1893794"/>
              <a:gd name="connsiteX7" fmla="*/ 2386853 w 2700618"/>
              <a:gd name="connsiteY7" fmla="*/ 1048871 h 1893794"/>
              <a:gd name="connsiteX8" fmla="*/ 2279277 w 2700618"/>
              <a:gd name="connsiteY8" fmla="*/ 806824 h 1893794"/>
              <a:gd name="connsiteX9" fmla="*/ 410135 w 2700618"/>
              <a:gd name="connsiteY9" fmla="*/ 793377 h 1893794"/>
              <a:gd name="connsiteX10" fmla="*/ 383241 w 2700618"/>
              <a:gd name="connsiteY10" fmla="*/ 564777 h 1893794"/>
              <a:gd name="connsiteX11" fmla="*/ 2373406 w 2700618"/>
              <a:gd name="connsiteY11" fmla="*/ 524435 h 1893794"/>
              <a:gd name="connsiteX12" fmla="*/ 2306171 w 2700618"/>
              <a:gd name="connsiteY12" fmla="*/ 282388 h 1893794"/>
              <a:gd name="connsiteX13" fmla="*/ 302559 w 2700618"/>
              <a:gd name="connsiteY13" fmla="*/ 242047 h 1893794"/>
              <a:gd name="connsiteX14" fmla="*/ 490818 w 2700618"/>
              <a:gd name="connsiteY14" fmla="*/ 40341 h 1893794"/>
              <a:gd name="connsiteX15" fmla="*/ 2373406 w 2700618"/>
              <a:gd name="connsiteY15" fmla="*/ 0 h 1893794"/>
              <a:gd name="connsiteX16" fmla="*/ 2373406 w 2700618"/>
              <a:gd name="connsiteY16" fmla="*/ 0 h 1893794"/>
              <a:gd name="connsiteX17" fmla="*/ 2602006 w 2700618"/>
              <a:gd name="connsiteY17" fmla="*/ 369794 h 1893794"/>
              <a:gd name="connsiteX18" fmla="*/ 2678206 w 2700618"/>
              <a:gd name="connsiteY18" fmla="*/ 1055594 h 1893794"/>
              <a:gd name="connsiteX19" fmla="*/ 2602006 w 2700618"/>
              <a:gd name="connsiteY19" fmla="*/ 1741394 h 1893794"/>
              <a:gd name="connsiteX20" fmla="*/ 2221006 w 2700618"/>
              <a:gd name="connsiteY20" fmla="*/ 1817594 h 1893794"/>
              <a:gd name="connsiteX0" fmla="*/ 2185147 w 2700618"/>
              <a:gd name="connsiteY0" fmla="*/ 1828800 h 1893794"/>
              <a:gd name="connsiteX1" fmla="*/ 558053 w 2700618"/>
              <a:gd name="connsiteY1" fmla="*/ 1855694 h 1893794"/>
              <a:gd name="connsiteX2" fmla="*/ 625288 w 2700618"/>
              <a:gd name="connsiteY2" fmla="*/ 1600200 h 1893794"/>
              <a:gd name="connsiteX3" fmla="*/ 2212041 w 2700618"/>
              <a:gd name="connsiteY3" fmla="*/ 1613647 h 1893794"/>
              <a:gd name="connsiteX4" fmla="*/ 2359959 w 2700618"/>
              <a:gd name="connsiteY4" fmla="*/ 1344706 h 1893794"/>
              <a:gd name="connsiteX5" fmla="*/ 463924 w 2700618"/>
              <a:gd name="connsiteY5" fmla="*/ 1344706 h 1893794"/>
              <a:gd name="connsiteX6" fmla="*/ 396688 w 2700618"/>
              <a:gd name="connsiteY6" fmla="*/ 1075765 h 1893794"/>
              <a:gd name="connsiteX7" fmla="*/ 2386853 w 2700618"/>
              <a:gd name="connsiteY7" fmla="*/ 1048871 h 1893794"/>
              <a:gd name="connsiteX8" fmla="*/ 2279277 w 2700618"/>
              <a:gd name="connsiteY8" fmla="*/ 806824 h 1893794"/>
              <a:gd name="connsiteX9" fmla="*/ 410135 w 2700618"/>
              <a:gd name="connsiteY9" fmla="*/ 793377 h 1893794"/>
              <a:gd name="connsiteX10" fmla="*/ 383241 w 2700618"/>
              <a:gd name="connsiteY10" fmla="*/ 564777 h 1893794"/>
              <a:gd name="connsiteX11" fmla="*/ 2373406 w 2700618"/>
              <a:gd name="connsiteY11" fmla="*/ 524435 h 1893794"/>
              <a:gd name="connsiteX12" fmla="*/ 2306171 w 2700618"/>
              <a:gd name="connsiteY12" fmla="*/ 282388 h 1893794"/>
              <a:gd name="connsiteX13" fmla="*/ 302559 w 2700618"/>
              <a:gd name="connsiteY13" fmla="*/ 242047 h 1893794"/>
              <a:gd name="connsiteX14" fmla="*/ 490818 w 2700618"/>
              <a:gd name="connsiteY14" fmla="*/ 40341 h 1893794"/>
              <a:gd name="connsiteX15" fmla="*/ 2373406 w 2700618"/>
              <a:gd name="connsiteY15" fmla="*/ 0 h 1893794"/>
              <a:gd name="connsiteX16" fmla="*/ 2373406 w 2700618"/>
              <a:gd name="connsiteY16" fmla="*/ 0 h 1893794"/>
              <a:gd name="connsiteX17" fmla="*/ 2602006 w 2700618"/>
              <a:gd name="connsiteY17" fmla="*/ 369794 h 1893794"/>
              <a:gd name="connsiteX18" fmla="*/ 2678206 w 2700618"/>
              <a:gd name="connsiteY18" fmla="*/ 1055594 h 1893794"/>
              <a:gd name="connsiteX19" fmla="*/ 2678206 w 2700618"/>
              <a:gd name="connsiteY19" fmla="*/ 1741394 h 1893794"/>
              <a:gd name="connsiteX20" fmla="*/ 2221006 w 2700618"/>
              <a:gd name="connsiteY20" fmla="*/ 1817594 h 1893794"/>
              <a:gd name="connsiteX0" fmla="*/ 2185147 w 2723030"/>
              <a:gd name="connsiteY0" fmla="*/ 1840006 h 1905000"/>
              <a:gd name="connsiteX1" fmla="*/ 558053 w 2723030"/>
              <a:gd name="connsiteY1" fmla="*/ 1866900 h 1905000"/>
              <a:gd name="connsiteX2" fmla="*/ 625288 w 2723030"/>
              <a:gd name="connsiteY2" fmla="*/ 1611406 h 1905000"/>
              <a:gd name="connsiteX3" fmla="*/ 2212041 w 2723030"/>
              <a:gd name="connsiteY3" fmla="*/ 1624853 h 1905000"/>
              <a:gd name="connsiteX4" fmla="*/ 2359959 w 2723030"/>
              <a:gd name="connsiteY4" fmla="*/ 1355912 h 1905000"/>
              <a:gd name="connsiteX5" fmla="*/ 463924 w 2723030"/>
              <a:gd name="connsiteY5" fmla="*/ 1355912 h 1905000"/>
              <a:gd name="connsiteX6" fmla="*/ 396688 w 2723030"/>
              <a:gd name="connsiteY6" fmla="*/ 1086971 h 1905000"/>
              <a:gd name="connsiteX7" fmla="*/ 2386853 w 2723030"/>
              <a:gd name="connsiteY7" fmla="*/ 1060077 h 1905000"/>
              <a:gd name="connsiteX8" fmla="*/ 2279277 w 2723030"/>
              <a:gd name="connsiteY8" fmla="*/ 818030 h 1905000"/>
              <a:gd name="connsiteX9" fmla="*/ 410135 w 2723030"/>
              <a:gd name="connsiteY9" fmla="*/ 804583 h 1905000"/>
              <a:gd name="connsiteX10" fmla="*/ 383241 w 2723030"/>
              <a:gd name="connsiteY10" fmla="*/ 575983 h 1905000"/>
              <a:gd name="connsiteX11" fmla="*/ 2373406 w 2723030"/>
              <a:gd name="connsiteY11" fmla="*/ 535641 h 1905000"/>
              <a:gd name="connsiteX12" fmla="*/ 2306171 w 2723030"/>
              <a:gd name="connsiteY12" fmla="*/ 293594 h 1905000"/>
              <a:gd name="connsiteX13" fmla="*/ 302559 w 2723030"/>
              <a:gd name="connsiteY13" fmla="*/ 253253 h 1905000"/>
              <a:gd name="connsiteX14" fmla="*/ 490818 w 2723030"/>
              <a:gd name="connsiteY14" fmla="*/ 51547 h 1905000"/>
              <a:gd name="connsiteX15" fmla="*/ 2373406 w 2723030"/>
              <a:gd name="connsiteY15" fmla="*/ 11206 h 1905000"/>
              <a:gd name="connsiteX16" fmla="*/ 2373406 w 2723030"/>
              <a:gd name="connsiteY16" fmla="*/ 11206 h 1905000"/>
              <a:gd name="connsiteX17" fmla="*/ 2678206 w 2723030"/>
              <a:gd name="connsiteY17" fmla="*/ 0 h 1905000"/>
              <a:gd name="connsiteX18" fmla="*/ 2678206 w 2723030"/>
              <a:gd name="connsiteY18" fmla="*/ 1066800 h 1905000"/>
              <a:gd name="connsiteX19" fmla="*/ 2678206 w 2723030"/>
              <a:gd name="connsiteY19" fmla="*/ 1752600 h 1905000"/>
              <a:gd name="connsiteX20" fmla="*/ 2221006 w 2723030"/>
              <a:gd name="connsiteY20" fmla="*/ 1828800 h 1905000"/>
              <a:gd name="connsiteX0" fmla="*/ 2185147 w 2723030"/>
              <a:gd name="connsiteY0" fmla="*/ 1840006 h 1905000"/>
              <a:gd name="connsiteX1" fmla="*/ 558053 w 2723030"/>
              <a:gd name="connsiteY1" fmla="*/ 1866900 h 1905000"/>
              <a:gd name="connsiteX2" fmla="*/ 625288 w 2723030"/>
              <a:gd name="connsiteY2" fmla="*/ 1611406 h 1905000"/>
              <a:gd name="connsiteX3" fmla="*/ 2212041 w 2723030"/>
              <a:gd name="connsiteY3" fmla="*/ 1624853 h 1905000"/>
              <a:gd name="connsiteX4" fmla="*/ 2359959 w 2723030"/>
              <a:gd name="connsiteY4" fmla="*/ 1355912 h 1905000"/>
              <a:gd name="connsiteX5" fmla="*/ 463924 w 2723030"/>
              <a:gd name="connsiteY5" fmla="*/ 1355912 h 1905000"/>
              <a:gd name="connsiteX6" fmla="*/ 396688 w 2723030"/>
              <a:gd name="connsiteY6" fmla="*/ 1086971 h 1905000"/>
              <a:gd name="connsiteX7" fmla="*/ 2386853 w 2723030"/>
              <a:gd name="connsiteY7" fmla="*/ 1060077 h 1905000"/>
              <a:gd name="connsiteX8" fmla="*/ 2279277 w 2723030"/>
              <a:gd name="connsiteY8" fmla="*/ 818030 h 1905000"/>
              <a:gd name="connsiteX9" fmla="*/ 410135 w 2723030"/>
              <a:gd name="connsiteY9" fmla="*/ 804583 h 1905000"/>
              <a:gd name="connsiteX10" fmla="*/ 383241 w 2723030"/>
              <a:gd name="connsiteY10" fmla="*/ 575983 h 1905000"/>
              <a:gd name="connsiteX11" fmla="*/ 2373406 w 2723030"/>
              <a:gd name="connsiteY11" fmla="*/ 535641 h 1905000"/>
              <a:gd name="connsiteX12" fmla="*/ 2306171 w 2723030"/>
              <a:gd name="connsiteY12" fmla="*/ 293594 h 1905000"/>
              <a:gd name="connsiteX13" fmla="*/ 302559 w 2723030"/>
              <a:gd name="connsiteY13" fmla="*/ 253253 h 1905000"/>
              <a:gd name="connsiteX14" fmla="*/ 490818 w 2723030"/>
              <a:gd name="connsiteY14" fmla="*/ 51547 h 1905000"/>
              <a:gd name="connsiteX15" fmla="*/ 2373406 w 2723030"/>
              <a:gd name="connsiteY15" fmla="*/ 11206 h 1905000"/>
              <a:gd name="connsiteX16" fmla="*/ 2373406 w 2723030"/>
              <a:gd name="connsiteY16" fmla="*/ 11206 h 1905000"/>
              <a:gd name="connsiteX17" fmla="*/ 2678206 w 2723030"/>
              <a:gd name="connsiteY17" fmla="*/ 0 h 1905000"/>
              <a:gd name="connsiteX18" fmla="*/ 2678206 w 2723030"/>
              <a:gd name="connsiteY18" fmla="*/ 1066800 h 1905000"/>
              <a:gd name="connsiteX19" fmla="*/ 2678206 w 2723030"/>
              <a:gd name="connsiteY19" fmla="*/ 1752600 h 1905000"/>
              <a:gd name="connsiteX20" fmla="*/ 2144806 w 2723030"/>
              <a:gd name="connsiteY20" fmla="*/ 1828800 h 1905000"/>
              <a:gd name="connsiteX0" fmla="*/ 2185147 w 2723030"/>
              <a:gd name="connsiteY0" fmla="*/ 1840006 h 1905000"/>
              <a:gd name="connsiteX1" fmla="*/ 558053 w 2723030"/>
              <a:gd name="connsiteY1" fmla="*/ 1866900 h 1905000"/>
              <a:gd name="connsiteX2" fmla="*/ 625288 w 2723030"/>
              <a:gd name="connsiteY2" fmla="*/ 1611406 h 1905000"/>
              <a:gd name="connsiteX3" fmla="*/ 2212041 w 2723030"/>
              <a:gd name="connsiteY3" fmla="*/ 1624853 h 1905000"/>
              <a:gd name="connsiteX4" fmla="*/ 2359959 w 2723030"/>
              <a:gd name="connsiteY4" fmla="*/ 1355912 h 1905000"/>
              <a:gd name="connsiteX5" fmla="*/ 463924 w 2723030"/>
              <a:gd name="connsiteY5" fmla="*/ 1355912 h 1905000"/>
              <a:gd name="connsiteX6" fmla="*/ 396688 w 2723030"/>
              <a:gd name="connsiteY6" fmla="*/ 1086971 h 1905000"/>
              <a:gd name="connsiteX7" fmla="*/ 2386853 w 2723030"/>
              <a:gd name="connsiteY7" fmla="*/ 1060077 h 1905000"/>
              <a:gd name="connsiteX8" fmla="*/ 2279277 w 2723030"/>
              <a:gd name="connsiteY8" fmla="*/ 818030 h 1905000"/>
              <a:gd name="connsiteX9" fmla="*/ 410135 w 2723030"/>
              <a:gd name="connsiteY9" fmla="*/ 804583 h 1905000"/>
              <a:gd name="connsiteX10" fmla="*/ 383241 w 2723030"/>
              <a:gd name="connsiteY10" fmla="*/ 575983 h 1905000"/>
              <a:gd name="connsiteX11" fmla="*/ 2373406 w 2723030"/>
              <a:gd name="connsiteY11" fmla="*/ 535641 h 1905000"/>
              <a:gd name="connsiteX12" fmla="*/ 2306171 w 2723030"/>
              <a:gd name="connsiteY12" fmla="*/ 293594 h 1905000"/>
              <a:gd name="connsiteX13" fmla="*/ 302559 w 2723030"/>
              <a:gd name="connsiteY13" fmla="*/ 253253 h 1905000"/>
              <a:gd name="connsiteX14" fmla="*/ 490818 w 2723030"/>
              <a:gd name="connsiteY14" fmla="*/ 51547 h 1905000"/>
              <a:gd name="connsiteX15" fmla="*/ 2373406 w 2723030"/>
              <a:gd name="connsiteY15" fmla="*/ 11206 h 1905000"/>
              <a:gd name="connsiteX16" fmla="*/ 2373406 w 2723030"/>
              <a:gd name="connsiteY16" fmla="*/ 11206 h 1905000"/>
              <a:gd name="connsiteX17" fmla="*/ 2678206 w 2723030"/>
              <a:gd name="connsiteY17" fmla="*/ 0 h 1905000"/>
              <a:gd name="connsiteX18" fmla="*/ 2678206 w 2723030"/>
              <a:gd name="connsiteY18" fmla="*/ 1066800 h 1905000"/>
              <a:gd name="connsiteX19" fmla="*/ 2678206 w 2723030"/>
              <a:gd name="connsiteY19" fmla="*/ 1752600 h 1905000"/>
              <a:gd name="connsiteX20" fmla="*/ 2068606 w 2723030"/>
              <a:gd name="connsiteY20" fmla="*/ 1828800 h 1905000"/>
              <a:gd name="connsiteX0" fmla="*/ 2185147 w 2723030"/>
              <a:gd name="connsiteY0" fmla="*/ 1840006 h 1905000"/>
              <a:gd name="connsiteX1" fmla="*/ 558053 w 2723030"/>
              <a:gd name="connsiteY1" fmla="*/ 1866900 h 1905000"/>
              <a:gd name="connsiteX2" fmla="*/ 625288 w 2723030"/>
              <a:gd name="connsiteY2" fmla="*/ 1611406 h 1905000"/>
              <a:gd name="connsiteX3" fmla="*/ 2212041 w 2723030"/>
              <a:gd name="connsiteY3" fmla="*/ 1624853 h 1905000"/>
              <a:gd name="connsiteX4" fmla="*/ 2359959 w 2723030"/>
              <a:gd name="connsiteY4" fmla="*/ 1355912 h 1905000"/>
              <a:gd name="connsiteX5" fmla="*/ 463924 w 2723030"/>
              <a:gd name="connsiteY5" fmla="*/ 1355912 h 1905000"/>
              <a:gd name="connsiteX6" fmla="*/ 396688 w 2723030"/>
              <a:gd name="connsiteY6" fmla="*/ 1086971 h 1905000"/>
              <a:gd name="connsiteX7" fmla="*/ 2386853 w 2723030"/>
              <a:gd name="connsiteY7" fmla="*/ 1060077 h 1905000"/>
              <a:gd name="connsiteX8" fmla="*/ 2279277 w 2723030"/>
              <a:gd name="connsiteY8" fmla="*/ 818030 h 1905000"/>
              <a:gd name="connsiteX9" fmla="*/ 410135 w 2723030"/>
              <a:gd name="connsiteY9" fmla="*/ 804583 h 1905000"/>
              <a:gd name="connsiteX10" fmla="*/ 383241 w 2723030"/>
              <a:gd name="connsiteY10" fmla="*/ 575983 h 1905000"/>
              <a:gd name="connsiteX11" fmla="*/ 2373406 w 2723030"/>
              <a:gd name="connsiteY11" fmla="*/ 535641 h 1905000"/>
              <a:gd name="connsiteX12" fmla="*/ 2306171 w 2723030"/>
              <a:gd name="connsiteY12" fmla="*/ 293594 h 1905000"/>
              <a:gd name="connsiteX13" fmla="*/ 302559 w 2723030"/>
              <a:gd name="connsiteY13" fmla="*/ 253253 h 1905000"/>
              <a:gd name="connsiteX14" fmla="*/ 490818 w 2723030"/>
              <a:gd name="connsiteY14" fmla="*/ 51547 h 1905000"/>
              <a:gd name="connsiteX15" fmla="*/ 2373406 w 2723030"/>
              <a:gd name="connsiteY15" fmla="*/ 11206 h 1905000"/>
              <a:gd name="connsiteX16" fmla="*/ 2373406 w 2723030"/>
              <a:gd name="connsiteY16" fmla="*/ 11206 h 1905000"/>
              <a:gd name="connsiteX17" fmla="*/ 2678206 w 2723030"/>
              <a:gd name="connsiteY17" fmla="*/ 0 h 1905000"/>
              <a:gd name="connsiteX18" fmla="*/ 2678206 w 2723030"/>
              <a:gd name="connsiteY18" fmla="*/ 1066800 h 1905000"/>
              <a:gd name="connsiteX19" fmla="*/ 2678206 w 2723030"/>
              <a:gd name="connsiteY19" fmla="*/ 1752600 h 1905000"/>
              <a:gd name="connsiteX20" fmla="*/ 2068606 w 2723030"/>
              <a:gd name="connsiteY20" fmla="*/ 1828800 h 1905000"/>
              <a:gd name="connsiteX21" fmla="*/ 2185147 w 2723030"/>
              <a:gd name="connsiteY21" fmla="*/ 1840006 h 1905000"/>
              <a:gd name="connsiteX0" fmla="*/ 2185147 w 2723030"/>
              <a:gd name="connsiteY0" fmla="*/ 1840006 h 1905000"/>
              <a:gd name="connsiteX1" fmla="*/ 558053 w 2723030"/>
              <a:gd name="connsiteY1" fmla="*/ 1866900 h 1905000"/>
              <a:gd name="connsiteX2" fmla="*/ 625288 w 2723030"/>
              <a:gd name="connsiteY2" fmla="*/ 1611406 h 1905000"/>
              <a:gd name="connsiteX3" fmla="*/ 2212041 w 2723030"/>
              <a:gd name="connsiteY3" fmla="*/ 1624853 h 1905000"/>
              <a:gd name="connsiteX4" fmla="*/ 2359959 w 2723030"/>
              <a:gd name="connsiteY4" fmla="*/ 1355912 h 1905000"/>
              <a:gd name="connsiteX5" fmla="*/ 463924 w 2723030"/>
              <a:gd name="connsiteY5" fmla="*/ 1355912 h 1905000"/>
              <a:gd name="connsiteX6" fmla="*/ 396688 w 2723030"/>
              <a:gd name="connsiteY6" fmla="*/ 1086971 h 1905000"/>
              <a:gd name="connsiteX7" fmla="*/ 2386853 w 2723030"/>
              <a:gd name="connsiteY7" fmla="*/ 1060077 h 1905000"/>
              <a:gd name="connsiteX8" fmla="*/ 2279277 w 2723030"/>
              <a:gd name="connsiteY8" fmla="*/ 818030 h 1905000"/>
              <a:gd name="connsiteX9" fmla="*/ 410135 w 2723030"/>
              <a:gd name="connsiteY9" fmla="*/ 804583 h 1905000"/>
              <a:gd name="connsiteX10" fmla="*/ 383241 w 2723030"/>
              <a:gd name="connsiteY10" fmla="*/ 575983 h 1905000"/>
              <a:gd name="connsiteX11" fmla="*/ 2373406 w 2723030"/>
              <a:gd name="connsiteY11" fmla="*/ 535641 h 1905000"/>
              <a:gd name="connsiteX12" fmla="*/ 2306171 w 2723030"/>
              <a:gd name="connsiteY12" fmla="*/ 293594 h 1905000"/>
              <a:gd name="connsiteX13" fmla="*/ 302559 w 2723030"/>
              <a:gd name="connsiteY13" fmla="*/ 253253 h 1905000"/>
              <a:gd name="connsiteX14" fmla="*/ 490818 w 2723030"/>
              <a:gd name="connsiteY14" fmla="*/ 51547 h 1905000"/>
              <a:gd name="connsiteX15" fmla="*/ 2373406 w 2723030"/>
              <a:gd name="connsiteY15" fmla="*/ 11206 h 1905000"/>
              <a:gd name="connsiteX16" fmla="*/ 2373406 w 2723030"/>
              <a:gd name="connsiteY16" fmla="*/ 11206 h 1905000"/>
              <a:gd name="connsiteX17" fmla="*/ 2678206 w 2723030"/>
              <a:gd name="connsiteY17" fmla="*/ 0 h 1905000"/>
              <a:gd name="connsiteX18" fmla="*/ 2678206 w 2723030"/>
              <a:gd name="connsiteY18" fmla="*/ 1066800 h 1905000"/>
              <a:gd name="connsiteX19" fmla="*/ 2678206 w 2723030"/>
              <a:gd name="connsiteY19" fmla="*/ 1752600 h 1905000"/>
              <a:gd name="connsiteX20" fmla="*/ 2144806 w 2723030"/>
              <a:gd name="connsiteY20" fmla="*/ 1828800 h 1905000"/>
              <a:gd name="connsiteX21" fmla="*/ 2185147 w 2723030"/>
              <a:gd name="connsiteY21" fmla="*/ 1840006 h 1905000"/>
              <a:gd name="connsiteX0" fmla="*/ 2144806 w 2723030"/>
              <a:gd name="connsiteY0" fmla="*/ 1828800 h 1882588"/>
              <a:gd name="connsiteX1" fmla="*/ 558053 w 2723030"/>
              <a:gd name="connsiteY1" fmla="*/ 1866900 h 1882588"/>
              <a:gd name="connsiteX2" fmla="*/ 625288 w 2723030"/>
              <a:gd name="connsiteY2" fmla="*/ 1611406 h 1882588"/>
              <a:gd name="connsiteX3" fmla="*/ 2212041 w 2723030"/>
              <a:gd name="connsiteY3" fmla="*/ 1624853 h 1882588"/>
              <a:gd name="connsiteX4" fmla="*/ 2359959 w 2723030"/>
              <a:gd name="connsiteY4" fmla="*/ 1355912 h 1882588"/>
              <a:gd name="connsiteX5" fmla="*/ 463924 w 2723030"/>
              <a:gd name="connsiteY5" fmla="*/ 1355912 h 1882588"/>
              <a:gd name="connsiteX6" fmla="*/ 396688 w 2723030"/>
              <a:gd name="connsiteY6" fmla="*/ 1086971 h 1882588"/>
              <a:gd name="connsiteX7" fmla="*/ 2386853 w 2723030"/>
              <a:gd name="connsiteY7" fmla="*/ 1060077 h 1882588"/>
              <a:gd name="connsiteX8" fmla="*/ 2279277 w 2723030"/>
              <a:gd name="connsiteY8" fmla="*/ 818030 h 1882588"/>
              <a:gd name="connsiteX9" fmla="*/ 410135 w 2723030"/>
              <a:gd name="connsiteY9" fmla="*/ 804583 h 1882588"/>
              <a:gd name="connsiteX10" fmla="*/ 383241 w 2723030"/>
              <a:gd name="connsiteY10" fmla="*/ 575983 h 1882588"/>
              <a:gd name="connsiteX11" fmla="*/ 2373406 w 2723030"/>
              <a:gd name="connsiteY11" fmla="*/ 535641 h 1882588"/>
              <a:gd name="connsiteX12" fmla="*/ 2306171 w 2723030"/>
              <a:gd name="connsiteY12" fmla="*/ 293594 h 1882588"/>
              <a:gd name="connsiteX13" fmla="*/ 302559 w 2723030"/>
              <a:gd name="connsiteY13" fmla="*/ 253253 h 1882588"/>
              <a:gd name="connsiteX14" fmla="*/ 490818 w 2723030"/>
              <a:gd name="connsiteY14" fmla="*/ 51547 h 1882588"/>
              <a:gd name="connsiteX15" fmla="*/ 2373406 w 2723030"/>
              <a:gd name="connsiteY15" fmla="*/ 11206 h 1882588"/>
              <a:gd name="connsiteX16" fmla="*/ 2373406 w 2723030"/>
              <a:gd name="connsiteY16" fmla="*/ 11206 h 1882588"/>
              <a:gd name="connsiteX17" fmla="*/ 2678206 w 2723030"/>
              <a:gd name="connsiteY17" fmla="*/ 0 h 1882588"/>
              <a:gd name="connsiteX18" fmla="*/ 2678206 w 2723030"/>
              <a:gd name="connsiteY18" fmla="*/ 1066800 h 1882588"/>
              <a:gd name="connsiteX19" fmla="*/ 2678206 w 2723030"/>
              <a:gd name="connsiteY19" fmla="*/ 1752600 h 1882588"/>
              <a:gd name="connsiteX20" fmla="*/ 2144806 w 2723030"/>
              <a:gd name="connsiteY20" fmla="*/ 1828800 h 1882588"/>
              <a:gd name="connsiteX0" fmla="*/ 2088777 w 2667001"/>
              <a:gd name="connsiteY0" fmla="*/ 1828800 h 1882588"/>
              <a:gd name="connsiteX1" fmla="*/ 502024 w 2667001"/>
              <a:gd name="connsiteY1" fmla="*/ 1866900 h 1882588"/>
              <a:gd name="connsiteX2" fmla="*/ 569259 w 2667001"/>
              <a:gd name="connsiteY2" fmla="*/ 1611406 h 1882588"/>
              <a:gd name="connsiteX3" fmla="*/ 2156012 w 2667001"/>
              <a:gd name="connsiteY3" fmla="*/ 1624853 h 1882588"/>
              <a:gd name="connsiteX4" fmla="*/ 2303930 w 2667001"/>
              <a:gd name="connsiteY4" fmla="*/ 1355912 h 1882588"/>
              <a:gd name="connsiteX5" fmla="*/ 407895 w 2667001"/>
              <a:gd name="connsiteY5" fmla="*/ 1355912 h 1882588"/>
              <a:gd name="connsiteX6" fmla="*/ 340659 w 2667001"/>
              <a:gd name="connsiteY6" fmla="*/ 1086971 h 1882588"/>
              <a:gd name="connsiteX7" fmla="*/ 2330824 w 2667001"/>
              <a:gd name="connsiteY7" fmla="*/ 1060077 h 1882588"/>
              <a:gd name="connsiteX8" fmla="*/ 2223248 w 2667001"/>
              <a:gd name="connsiteY8" fmla="*/ 818030 h 1882588"/>
              <a:gd name="connsiteX9" fmla="*/ 354106 w 2667001"/>
              <a:gd name="connsiteY9" fmla="*/ 804583 h 1882588"/>
              <a:gd name="connsiteX10" fmla="*/ 327212 w 2667001"/>
              <a:gd name="connsiteY10" fmla="*/ 575983 h 1882588"/>
              <a:gd name="connsiteX11" fmla="*/ 2317377 w 2667001"/>
              <a:gd name="connsiteY11" fmla="*/ 535641 h 1882588"/>
              <a:gd name="connsiteX12" fmla="*/ 2250142 w 2667001"/>
              <a:gd name="connsiteY12" fmla="*/ 293594 h 1882588"/>
              <a:gd name="connsiteX13" fmla="*/ 553571 w 2667001"/>
              <a:gd name="connsiteY13" fmla="*/ 228600 h 1882588"/>
              <a:gd name="connsiteX14" fmla="*/ 434789 w 2667001"/>
              <a:gd name="connsiteY14" fmla="*/ 51547 h 1882588"/>
              <a:gd name="connsiteX15" fmla="*/ 2317377 w 2667001"/>
              <a:gd name="connsiteY15" fmla="*/ 11206 h 1882588"/>
              <a:gd name="connsiteX16" fmla="*/ 2317377 w 2667001"/>
              <a:gd name="connsiteY16" fmla="*/ 11206 h 1882588"/>
              <a:gd name="connsiteX17" fmla="*/ 2622177 w 2667001"/>
              <a:gd name="connsiteY17" fmla="*/ 0 h 1882588"/>
              <a:gd name="connsiteX18" fmla="*/ 2622177 w 2667001"/>
              <a:gd name="connsiteY18" fmla="*/ 1066800 h 1882588"/>
              <a:gd name="connsiteX19" fmla="*/ 2622177 w 2667001"/>
              <a:gd name="connsiteY19" fmla="*/ 1752600 h 1882588"/>
              <a:gd name="connsiteX20" fmla="*/ 2088777 w 2667001"/>
              <a:gd name="connsiteY20" fmla="*/ 1828800 h 1882588"/>
              <a:gd name="connsiteX0" fmla="*/ 2068606 w 2646830"/>
              <a:gd name="connsiteY0" fmla="*/ 1828800 h 1882588"/>
              <a:gd name="connsiteX1" fmla="*/ 481853 w 2646830"/>
              <a:gd name="connsiteY1" fmla="*/ 1866900 h 1882588"/>
              <a:gd name="connsiteX2" fmla="*/ 549088 w 2646830"/>
              <a:gd name="connsiteY2" fmla="*/ 1611406 h 1882588"/>
              <a:gd name="connsiteX3" fmla="*/ 2135841 w 2646830"/>
              <a:gd name="connsiteY3" fmla="*/ 1624853 h 1882588"/>
              <a:gd name="connsiteX4" fmla="*/ 2283759 w 2646830"/>
              <a:gd name="connsiteY4" fmla="*/ 1355912 h 1882588"/>
              <a:gd name="connsiteX5" fmla="*/ 387724 w 2646830"/>
              <a:gd name="connsiteY5" fmla="*/ 1355912 h 1882588"/>
              <a:gd name="connsiteX6" fmla="*/ 320488 w 2646830"/>
              <a:gd name="connsiteY6" fmla="*/ 1086971 h 1882588"/>
              <a:gd name="connsiteX7" fmla="*/ 2310653 w 2646830"/>
              <a:gd name="connsiteY7" fmla="*/ 1060077 h 1882588"/>
              <a:gd name="connsiteX8" fmla="*/ 2203077 w 2646830"/>
              <a:gd name="connsiteY8" fmla="*/ 818030 h 1882588"/>
              <a:gd name="connsiteX9" fmla="*/ 333935 w 2646830"/>
              <a:gd name="connsiteY9" fmla="*/ 804583 h 1882588"/>
              <a:gd name="connsiteX10" fmla="*/ 457200 w 2646830"/>
              <a:gd name="connsiteY10" fmla="*/ 609600 h 1882588"/>
              <a:gd name="connsiteX11" fmla="*/ 2297206 w 2646830"/>
              <a:gd name="connsiteY11" fmla="*/ 535641 h 1882588"/>
              <a:gd name="connsiteX12" fmla="*/ 2229971 w 2646830"/>
              <a:gd name="connsiteY12" fmla="*/ 293594 h 1882588"/>
              <a:gd name="connsiteX13" fmla="*/ 533400 w 2646830"/>
              <a:gd name="connsiteY13" fmla="*/ 228600 h 1882588"/>
              <a:gd name="connsiteX14" fmla="*/ 414618 w 2646830"/>
              <a:gd name="connsiteY14" fmla="*/ 51547 h 1882588"/>
              <a:gd name="connsiteX15" fmla="*/ 2297206 w 2646830"/>
              <a:gd name="connsiteY15" fmla="*/ 11206 h 1882588"/>
              <a:gd name="connsiteX16" fmla="*/ 2297206 w 2646830"/>
              <a:gd name="connsiteY16" fmla="*/ 11206 h 1882588"/>
              <a:gd name="connsiteX17" fmla="*/ 2602006 w 2646830"/>
              <a:gd name="connsiteY17" fmla="*/ 0 h 1882588"/>
              <a:gd name="connsiteX18" fmla="*/ 2602006 w 2646830"/>
              <a:gd name="connsiteY18" fmla="*/ 1066800 h 1882588"/>
              <a:gd name="connsiteX19" fmla="*/ 2602006 w 2646830"/>
              <a:gd name="connsiteY19" fmla="*/ 1752600 h 1882588"/>
              <a:gd name="connsiteX20" fmla="*/ 2068606 w 2646830"/>
              <a:gd name="connsiteY20" fmla="*/ 1828800 h 1882588"/>
              <a:gd name="connsiteX0" fmla="*/ 2068606 w 2646830"/>
              <a:gd name="connsiteY0" fmla="*/ 1828800 h 1882588"/>
              <a:gd name="connsiteX1" fmla="*/ 481853 w 2646830"/>
              <a:gd name="connsiteY1" fmla="*/ 1866900 h 1882588"/>
              <a:gd name="connsiteX2" fmla="*/ 549088 w 2646830"/>
              <a:gd name="connsiteY2" fmla="*/ 1611406 h 1882588"/>
              <a:gd name="connsiteX3" fmla="*/ 2135841 w 2646830"/>
              <a:gd name="connsiteY3" fmla="*/ 1624853 h 1882588"/>
              <a:gd name="connsiteX4" fmla="*/ 2283759 w 2646830"/>
              <a:gd name="connsiteY4" fmla="*/ 1355912 h 1882588"/>
              <a:gd name="connsiteX5" fmla="*/ 387724 w 2646830"/>
              <a:gd name="connsiteY5" fmla="*/ 1355912 h 1882588"/>
              <a:gd name="connsiteX6" fmla="*/ 320488 w 2646830"/>
              <a:gd name="connsiteY6" fmla="*/ 1086971 h 1882588"/>
              <a:gd name="connsiteX7" fmla="*/ 2310653 w 2646830"/>
              <a:gd name="connsiteY7" fmla="*/ 1060077 h 1882588"/>
              <a:gd name="connsiteX8" fmla="*/ 2203077 w 2646830"/>
              <a:gd name="connsiteY8" fmla="*/ 818030 h 1882588"/>
              <a:gd name="connsiteX9" fmla="*/ 533399 w 2646830"/>
              <a:gd name="connsiteY9" fmla="*/ 762000 h 1882588"/>
              <a:gd name="connsiteX10" fmla="*/ 457200 w 2646830"/>
              <a:gd name="connsiteY10" fmla="*/ 609600 h 1882588"/>
              <a:gd name="connsiteX11" fmla="*/ 2297206 w 2646830"/>
              <a:gd name="connsiteY11" fmla="*/ 535641 h 1882588"/>
              <a:gd name="connsiteX12" fmla="*/ 2229971 w 2646830"/>
              <a:gd name="connsiteY12" fmla="*/ 293594 h 1882588"/>
              <a:gd name="connsiteX13" fmla="*/ 533400 w 2646830"/>
              <a:gd name="connsiteY13" fmla="*/ 228600 h 1882588"/>
              <a:gd name="connsiteX14" fmla="*/ 414618 w 2646830"/>
              <a:gd name="connsiteY14" fmla="*/ 51547 h 1882588"/>
              <a:gd name="connsiteX15" fmla="*/ 2297206 w 2646830"/>
              <a:gd name="connsiteY15" fmla="*/ 11206 h 1882588"/>
              <a:gd name="connsiteX16" fmla="*/ 2297206 w 2646830"/>
              <a:gd name="connsiteY16" fmla="*/ 11206 h 1882588"/>
              <a:gd name="connsiteX17" fmla="*/ 2602006 w 2646830"/>
              <a:gd name="connsiteY17" fmla="*/ 0 h 1882588"/>
              <a:gd name="connsiteX18" fmla="*/ 2602006 w 2646830"/>
              <a:gd name="connsiteY18" fmla="*/ 1066800 h 1882588"/>
              <a:gd name="connsiteX19" fmla="*/ 2602006 w 2646830"/>
              <a:gd name="connsiteY19" fmla="*/ 1752600 h 1882588"/>
              <a:gd name="connsiteX20" fmla="*/ 2068606 w 2646830"/>
              <a:gd name="connsiteY20" fmla="*/ 1828800 h 1882588"/>
              <a:gd name="connsiteX0" fmla="*/ 1972609 w 2550833"/>
              <a:gd name="connsiteY0" fmla="*/ 1828800 h 1882588"/>
              <a:gd name="connsiteX1" fmla="*/ 385856 w 2550833"/>
              <a:gd name="connsiteY1" fmla="*/ 1866900 h 1882588"/>
              <a:gd name="connsiteX2" fmla="*/ 453091 w 2550833"/>
              <a:gd name="connsiteY2" fmla="*/ 1611406 h 1882588"/>
              <a:gd name="connsiteX3" fmla="*/ 2039844 w 2550833"/>
              <a:gd name="connsiteY3" fmla="*/ 1624853 h 1882588"/>
              <a:gd name="connsiteX4" fmla="*/ 2187762 w 2550833"/>
              <a:gd name="connsiteY4" fmla="*/ 1355912 h 1882588"/>
              <a:gd name="connsiteX5" fmla="*/ 291727 w 2550833"/>
              <a:gd name="connsiteY5" fmla="*/ 1355912 h 1882588"/>
              <a:gd name="connsiteX6" fmla="*/ 437402 w 2550833"/>
              <a:gd name="connsiteY6" fmla="*/ 1143000 h 1882588"/>
              <a:gd name="connsiteX7" fmla="*/ 2214656 w 2550833"/>
              <a:gd name="connsiteY7" fmla="*/ 1060077 h 1882588"/>
              <a:gd name="connsiteX8" fmla="*/ 2107080 w 2550833"/>
              <a:gd name="connsiteY8" fmla="*/ 818030 h 1882588"/>
              <a:gd name="connsiteX9" fmla="*/ 437402 w 2550833"/>
              <a:gd name="connsiteY9" fmla="*/ 762000 h 1882588"/>
              <a:gd name="connsiteX10" fmla="*/ 361203 w 2550833"/>
              <a:gd name="connsiteY10" fmla="*/ 609600 h 1882588"/>
              <a:gd name="connsiteX11" fmla="*/ 2201209 w 2550833"/>
              <a:gd name="connsiteY11" fmla="*/ 535641 h 1882588"/>
              <a:gd name="connsiteX12" fmla="*/ 2133974 w 2550833"/>
              <a:gd name="connsiteY12" fmla="*/ 293594 h 1882588"/>
              <a:gd name="connsiteX13" fmla="*/ 437403 w 2550833"/>
              <a:gd name="connsiteY13" fmla="*/ 228600 h 1882588"/>
              <a:gd name="connsiteX14" fmla="*/ 318621 w 2550833"/>
              <a:gd name="connsiteY14" fmla="*/ 51547 h 1882588"/>
              <a:gd name="connsiteX15" fmla="*/ 2201209 w 2550833"/>
              <a:gd name="connsiteY15" fmla="*/ 11206 h 1882588"/>
              <a:gd name="connsiteX16" fmla="*/ 2201209 w 2550833"/>
              <a:gd name="connsiteY16" fmla="*/ 11206 h 1882588"/>
              <a:gd name="connsiteX17" fmla="*/ 2506009 w 2550833"/>
              <a:gd name="connsiteY17" fmla="*/ 0 h 1882588"/>
              <a:gd name="connsiteX18" fmla="*/ 2506009 w 2550833"/>
              <a:gd name="connsiteY18" fmla="*/ 1066800 h 1882588"/>
              <a:gd name="connsiteX19" fmla="*/ 2506009 w 2550833"/>
              <a:gd name="connsiteY19" fmla="*/ 1752600 h 1882588"/>
              <a:gd name="connsiteX20" fmla="*/ 1972609 w 2550833"/>
              <a:gd name="connsiteY20" fmla="*/ 1828800 h 1882588"/>
              <a:gd name="connsiteX0" fmla="*/ 1947956 w 2526180"/>
              <a:gd name="connsiteY0" fmla="*/ 1828800 h 1882588"/>
              <a:gd name="connsiteX1" fmla="*/ 361203 w 2526180"/>
              <a:gd name="connsiteY1" fmla="*/ 1866900 h 1882588"/>
              <a:gd name="connsiteX2" fmla="*/ 428438 w 2526180"/>
              <a:gd name="connsiteY2" fmla="*/ 1611406 h 1882588"/>
              <a:gd name="connsiteX3" fmla="*/ 2015191 w 2526180"/>
              <a:gd name="connsiteY3" fmla="*/ 1624853 h 1882588"/>
              <a:gd name="connsiteX4" fmla="*/ 2163109 w 2526180"/>
              <a:gd name="connsiteY4" fmla="*/ 1355912 h 1882588"/>
              <a:gd name="connsiteX5" fmla="*/ 412749 w 2526180"/>
              <a:gd name="connsiteY5" fmla="*/ 1295400 h 1882588"/>
              <a:gd name="connsiteX6" fmla="*/ 412749 w 2526180"/>
              <a:gd name="connsiteY6" fmla="*/ 1143000 h 1882588"/>
              <a:gd name="connsiteX7" fmla="*/ 2190003 w 2526180"/>
              <a:gd name="connsiteY7" fmla="*/ 1060077 h 1882588"/>
              <a:gd name="connsiteX8" fmla="*/ 2082427 w 2526180"/>
              <a:gd name="connsiteY8" fmla="*/ 818030 h 1882588"/>
              <a:gd name="connsiteX9" fmla="*/ 412749 w 2526180"/>
              <a:gd name="connsiteY9" fmla="*/ 762000 h 1882588"/>
              <a:gd name="connsiteX10" fmla="*/ 336550 w 2526180"/>
              <a:gd name="connsiteY10" fmla="*/ 609600 h 1882588"/>
              <a:gd name="connsiteX11" fmla="*/ 2176556 w 2526180"/>
              <a:gd name="connsiteY11" fmla="*/ 535641 h 1882588"/>
              <a:gd name="connsiteX12" fmla="*/ 2109321 w 2526180"/>
              <a:gd name="connsiteY12" fmla="*/ 293594 h 1882588"/>
              <a:gd name="connsiteX13" fmla="*/ 412750 w 2526180"/>
              <a:gd name="connsiteY13" fmla="*/ 228600 h 1882588"/>
              <a:gd name="connsiteX14" fmla="*/ 293968 w 2526180"/>
              <a:gd name="connsiteY14" fmla="*/ 51547 h 1882588"/>
              <a:gd name="connsiteX15" fmla="*/ 2176556 w 2526180"/>
              <a:gd name="connsiteY15" fmla="*/ 11206 h 1882588"/>
              <a:gd name="connsiteX16" fmla="*/ 2176556 w 2526180"/>
              <a:gd name="connsiteY16" fmla="*/ 11206 h 1882588"/>
              <a:gd name="connsiteX17" fmla="*/ 2481356 w 2526180"/>
              <a:gd name="connsiteY17" fmla="*/ 0 h 1882588"/>
              <a:gd name="connsiteX18" fmla="*/ 2481356 w 2526180"/>
              <a:gd name="connsiteY18" fmla="*/ 1066800 h 1882588"/>
              <a:gd name="connsiteX19" fmla="*/ 2481356 w 2526180"/>
              <a:gd name="connsiteY19" fmla="*/ 1752600 h 1882588"/>
              <a:gd name="connsiteX20" fmla="*/ 1947956 w 2526180"/>
              <a:gd name="connsiteY20" fmla="*/ 1828800 h 1882588"/>
              <a:gd name="connsiteX0" fmla="*/ 1947956 w 2526180"/>
              <a:gd name="connsiteY0" fmla="*/ 1828800 h 1882588"/>
              <a:gd name="connsiteX1" fmla="*/ 412748 w 2526180"/>
              <a:gd name="connsiteY1" fmla="*/ 1828800 h 1882588"/>
              <a:gd name="connsiteX2" fmla="*/ 428438 w 2526180"/>
              <a:gd name="connsiteY2" fmla="*/ 1611406 h 1882588"/>
              <a:gd name="connsiteX3" fmla="*/ 2015191 w 2526180"/>
              <a:gd name="connsiteY3" fmla="*/ 1624853 h 1882588"/>
              <a:gd name="connsiteX4" fmla="*/ 2163109 w 2526180"/>
              <a:gd name="connsiteY4" fmla="*/ 1355912 h 1882588"/>
              <a:gd name="connsiteX5" fmla="*/ 412749 w 2526180"/>
              <a:gd name="connsiteY5" fmla="*/ 1295400 h 1882588"/>
              <a:gd name="connsiteX6" fmla="*/ 412749 w 2526180"/>
              <a:gd name="connsiteY6" fmla="*/ 1143000 h 1882588"/>
              <a:gd name="connsiteX7" fmla="*/ 2190003 w 2526180"/>
              <a:gd name="connsiteY7" fmla="*/ 1060077 h 1882588"/>
              <a:gd name="connsiteX8" fmla="*/ 2082427 w 2526180"/>
              <a:gd name="connsiteY8" fmla="*/ 818030 h 1882588"/>
              <a:gd name="connsiteX9" fmla="*/ 412749 w 2526180"/>
              <a:gd name="connsiteY9" fmla="*/ 762000 h 1882588"/>
              <a:gd name="connsiteX10" fmla="*/ 336550 w 2526180"/>
              <a:gd name="connsiteY10" fmla="*/ 609600 h 1882588"/>
              <a:gd name="connsiteX11" fmla="*/ 2176556 w 2526180"/>
              <a:gd name="connsiteY11" fmla="*/ 535641 h 1882588"/>
              <a:gd name="connsiteX12" fmla="*/ 2109321 w 2526180"/>
              <a:gd name="connsiteY12" fmla="*/ 293594 h 1882588"/>
              <a:gd name="connsiteX13" fmla="*/ 412750 w 2526180"/>
              <a:gd name="connsiteY13" fmla="*/ 228600 h 1882588"/>
              <a:gd name="connsiteX14" fmla="*/ 293968 w 2526180"/>
              <a:gd name="connsiteY14" fmla="*/ 51547 h 1882588"/>
              <a:gd name="connsiteX15" fmla="*/ 2176556 w 2526180"/>
              <a:gd name="connsiteY15" fmla="*/ 11206 h 1882588"/>
              <a:gd name="connsiteX16" fmla="*/ 2176556 w 2526180"/>
              <a:gd name="connsiteY16" fmla="*/ 11206 h 1882588"/>
              <a:gd name="connsiteX17" fmla="*/ 2481356 w 2526180"/>
              <a:gd name="connsiteY17" fmla="*/ 0 h 1882588"/>
              <a:gd name="connsiteX18" fmla="*/ 2481356 w 2526180"/>
              <a:gd name="connsiteY18" fmla="*/ 1066800 h 1882588"/>
              <a:gd name="connsiteX19" fmla="*/ 2481356 w 2526180"/>
              <a:gd name="connsiteY19" fmla="*/ 1752600 h 1882588"/>
              <a:gd name="connsiteX20" fmla="*/ 1947956 w 2526180"/>
              <a:gd name="connsiteY20" fmla="*/ 1828800 h 1882588"/>
              <a:gd name="connsiteX0" fmla="*/ 1947956 w 2526180"/>
              <a:gd name="connsiteY0" fmla="*/ 1828800 h 1882588"/>
              <a:gd name="connsiteX1" fmla="*/ 412748 w 2526180"/>
              <a:gd name="connsiteY1" fmla="*/ 1828800 h 1882588"/>
              <a:gd name="connsiteX2" fmla="*/ 412748 w 2526180"/>
              <a:gd name="connsiteY2" fmla="*/ 1676400 h 1882588"/>
              <a:gd name="connsiteX3" fmla="*/ 2015191 w 2526180"/>
              <a:gd name="connsiteY3" fmla="*/ 1624853 h 1882588"/>
              <a:gd name="connsiteX4" fmla="*/ 2163109 w 2526180"/>
              <a:gd name="connsiteY4" fmla="*/ 1355912 h 1882588"/>
              <a:gd name="connsiteX5" fmla="*/ 412749 w 2526180"/>
              <a:gd name="connsiteY5" fmla="*/ 1295400 h 1882588"/>
              <a:gd name="connsiteX6" fmla="*/ 412749 w 2526180"/>
              <a:gd name="connsiteY6" fmla="*/ 1143000 h 1882588"/>
              <a:gd name="connsiteX7" fmla="*/ 2190003 w 2526180"/>
              <a:gd name="connsiteY7" fmla="*/ 1060077 h 1882588"/>
              <a:gd name="connsiteX8" fmla="*/ 2082427 w 2526180"/>
              <a:gd name="connsiteY8" fmla="*/ 818030 h 1882588"/>
              <a:gd name="connsiteX9" fmla="*/ 412749 w 2526180"/>
              <a:gd name="connsiteY9" fmla="*/ 762000 h 1882588"/>
              <a:gd name="connsiteX10" fmla="*/ 336550 w 2526180"/>
              <a:gd name="connsiteY10" fmla="*/ 609600 h 1882588"/>
              <a:gd name="connsiteX11" fmla="*/ 2176556 w 2526180"/>
              <a:gd name="connsiteY11" fmla="*/ 535641 h 1882588"/>
              <a:gd name="connsiteX12" fmla="*/ 2109321 w 2526180"/>
              <a:gd name="connsiteY12" fmla="*/ 293594 h 1882588"/>
              <a:gd name="connsiteX13" fmla="*/ 412750 w 2526180"/>
              <a:gd name="connsiteY13" fmla="*/ 228600 h 1882588"/>
              <a:gd name="connsiteX14" fmla="*/ 293968 w 2526180"/>
              <a:gd name="connsiteY14" fmla="*/ 51547 h 1882588"/>
              <a:gd name="connsiteX15" fmla="*/ 2176556 w 2526180"/>
              <a:gd name="connsiteY15" fmla="*/ 11206 h 1882588"/>
              <a:gd name="connsiteX16" fmla="*/ 2176556 w 2526180"/>
              <a:gd name="connsiteY16" fmla="*/ 11206 h 1882588"/>
              <a:gd name="connsiteX17" fmla="*/ 2481356 w 2526180"/>
              <a:gd name="connsiteY17" fmla="*/ 0 h 1882588"/>
              <a:gd name="connsiteX18" fmla="*/ 2481356 w 2526180"/>
              <a:gd name="connsiteY18" fmla="*/ 1066800 h 1882588"/>
              <a:gd name="connsiteX19" fmla="*/ 2481356 w 2526180"/>
              <a:gd name="connsiteY19" fmla="*/ 1752600 h 1882588"/>
              <a:gd name="connsiteX20" fmla="*/ 1947956 w 2526180"/>
              <a:gd name="connsiteY20" fmla="*/ 1828800 h 1882588"/>
              <a:gd name="connsiteX0" fmla="*/ 1947956 w 2526180"/>
              <a:gd name="connsiteY0" fmla="*/ 1828800 h 1882588"/>
              <a:gd name="connsiteX1" fmla="*/ 412748 w 2526180"/>
              <a:gd name="connsiteY1" fmla="*/ 1828800 h 1882588"/>
              <a:gd name="connsiteX2" fmla="*/ 412748 w 2526180"/>
              <a:gd name="connsiteY2" fmla="*/ 1676400 h 1882588"/>
              <a:gd name="connsiteX3" fmla="*/ 2015191 w 2526180"/>
              <a:gd name="connsiteY3" fmla="*/ 1624853 h 1882588"/>
              <a:gd name="connsiteX4" fmla="*/ 2163109 w 2526180"/>
              <a:gd name="connsiteY4" fmla="*/ 1355912 h 1882588"/>
              <a:gd name="connsiteX5" fmla="*/ 412749 w 2526180"/>
              <a:gd name="connsiteY5" fmla="*/ 1295400 h 1882588"/>
              <a:gd name="connsiteX6" fmla="*/ 412748 w 2526180"/>
              <a:gd name="connsiteY6" fmla="*/ 1120588 h 1882588"/>
              <a:gd name="connsiteX7" fmla="*/ 2190003 w 2526180"/>
              <a:gd name="connsiteY7" fmla="*/ 1060077 h 1882588"/>
              <a:gd name="connsiteX8" fmla="*/ 2082427 w 2526180"/>
              <a:gd name="connsiteY8" fmla="*/ 818030 h 1882588"/>
              <a:gd name="connsiteX9" fmla="*/ 412749 w 2526180"/>
              <a:gd name="connsiteY9" fmla="*/ 762000 h 1882588"/>
              <a:gd name="connsiteX10" fmla="*/ 336550 w 2526180"/>
              <a:gd name="connsiteY10" fmla="*/ 609600 h 1882588"/>
              <a:gd name="connsiteX11" fmla="*/ 2176556 w 2526180"/>
              <a:gd name="connsiteY11" fmla="*/ 535641 h 1882588"/>
              <a:gd name="connsiteX12" fmla="*/ 2109321 w 2526180"/>
              <a:gd name="connsiteY12" fmla="*/ 293594 h 1882588"/>
              <a:gd name="connsiteX13" fmla="*/ 412750 w 2526180"/>
              <a:gd name="connsiteY13" fmla="*/ 228600 h 1882588"/>
              <a:gd name="connsiteX14" fmla="*/ 293968 w 2526180"/>
              <a:gd name="connsiteY14" fmla="*/ 51547 h 1882588"/>
              <a:gd name="connsiteX15" fmla="*/ 2176556 w 2526180"/>
              <a:gd name="connsiteY15" fmla="*/ 11206 h 1882588"/>
              <a:gd name="connsiteX16" fmla="*/ 2176556 w 2526180"/>
              <a:gd name="connsiteY16" fmla="*/ 11206 h 1882588"/>
              <a:gd name="connsiteX17" fmla="*/ 2481356 w 2526180"/>
              <a:gd name="connsiteY17" fmla="*/ 0 h 1882588"/>
              <a:gd name="connsiteX18" fmla="*/ 2481356 w 2526180"/>
              <a:gd name="connsiteY18" fmla="*/ 1066800 h 1882588"/>
              <a:gd name="connsiteX19" fmla="*/ 2481356 w 2526180"/>
              <a:gd name="connsiteY19" fmla="*/ 1752600 h 1882588"/>
              <a:gd name="connsiteX20" fmla="*/ 1947956 w 2526180"/>
              <a:gd name="connsiteY20" fmla="*/ 1828800 h 1882588"/>
              <a:gd name="connsiteX0" fmla="*/ 1947956 w 2526180"/>
              <a:gd name="connsiteY0" fmla="*/ 1828800 h 1882588"/>
              <a:gd name="connsiteX1" fmla="*/ 412748 w 2526180"/>
              <a:gd name="connsiteY1" fmla="*/ 1828800 h 1882588"/>
              <a:gd name="connsiteX2" fmla="*/ 412748 w 2526180"/>
              <a:gd name="connsiteY2" fmla="*/ 1676400 h 1882588"/>
              <a:gd name="connsiteX3" fmla="*/ 2015191 w 2526180"/>
              <a:gd name="connsiteY3" fmla="*/ 1624853 h 1882588"/>
              <a:gd name="connsiteX4" fmla="*/ 2163109 w 2526180"/>
              <a:gd name="connsiteY4" fmla="*/ 1355912 h 1882588"/>
              <a:gd name="connsiteX5" fmla="*/ 412749 w 2526180"/>
              <a:gd name="connsiteY5" fmla="*/ 1295400 h 1882588"/>
              <a:gd name="connsiteX6" fmla="*/ 412748 w 2526180"/>
              <a:gd name="connsiteY6" fmla="*/ 1120588 h 1882588"/>
              <a:gd name="connsiteX7" fmla="*/ 2190003 w 2526180"/>
              <a:gd name="connsiteY7" fmla="*/ 1060077 h 1882588"/>
              <a:gd name="connsiteX8" fmla="*/ 2082427 w 2526180"/>
              <a:gd name="connsiteY8" fmla="*/ 818030 h 1882588"/>
              <a:gd name="connsiteX9" fmla="*/ 412749 w 2526180"/>
              <a:gd name="connsiteY9" fmla="*/ 762000 h 1882588"/>
              <a:gd name="connsiteX10" fmla="*/ 412748 w 2526180"/>
              <a:gd name="connsiteY10" fmla="*/ 587188 h 1882588"/>
              <a:gd name="connsiteX11" fmla="*/ 2176556 w 2526180"/>
              <a:gd name="connsiteY11" fmla="*/ 535641 h 1882588"/>
              <a:gd name="connsiteX12" fmla="*/ 2109321 w 2526180"/>
              <a:gd name="connsiteY12" fmla="*/ 293594 h 1882588"/>
              <a:gd name="connsiteX13" fmla="*/ 412750 w 2526180"/>
              <a:gd name="connsiteY13" fmla="*/ 228600 h 1882588"/>
              <a:gd name="connsiteX14" fmla="*/ 293968 w 2526180"/>
              <a:gd name="connsiteY14" fmla="*/ 51547 h 1882588"/>
              <a:gd name="connsiteX15" fmla="*/ 2176556 w 2526180"/>
              <a:gd name="connsiteY15" fmla="*/ 11206 h 1882588"/>
              <a:gd name="connsiteX16" fmla="*/ 2176556 w 2526180"/>
              <a:gd name="connsiteY16" fmla="*/ 11206 h 1882588"/>
              <a:gd name="connsiteX17" fmla="*/ 2481356 w 2526180"/>
              <a:gd name="connsiteY17" fmla="*/ 0 h 1882588"/>
              <a:gd name="connsiteX18" fmla="*/ 2481356 w 2526180"/>
              <a:gd name="connsiteY18" fmla="*/ 1066800 h 1882588"/>
              <a:gd name="connsiteX19" fmla="*/ 2481356 w 2526180"/>
              <a:gd name="connsiteY19" fmla="*/ 1752600 h 1882588"/>
              <a:gd name="connsiteX20" fmla="*/ 1947956 w 2526180"/>
              <a:gd name="connsiteY20" fmla="*/ 1828800 h 1882588"/>
              <a:gd name="connsiteX0" fmla="*/ 1947956 w 2526180"/>
              <a:gd name="connsiteY0" fmla="*/ 1828800 h 1882588"/>
              <a:gd name="connsiteX1" fmla="*/ 412748 w 2526180"/>
              <a:gd name="connsiteY1" fmla="*/ 1828800 h 1882588"/>
              <a:gd name="connsiteX2" fmla="*/ 412748 w 2526180"/>
              <a:gd name="connsiteY2" fmla="*/ 1676400 h 1882588"/>
              <a:gd name="connsiteX3" fmla="*/ 2015191 w 2526180"/>
              <a:gd name="connsiteY3" fmla="*/ 1624853 h 1882588"/>
              <a:gd name="connsiteX4" fmla="*/ 2163109 w 2526180"/>
              <a:gd name="connsiteY4" fmla="*/ 1355912 h 1882588"/>
              <a:gd name="connsiteX5" fmla="*/ 412749 w 2526180"/>
              <a:gd name="connsiteY5" fmla="*/ 1295400 h 1882588"/>
              <a:gd name="connsiteX6" fmla="*/ 412748 w 2526180"/>
              <a:gd name="connsiteY6" fmla="*/ 1120588 h 1882588"/>
              <a:gd name="connsiteX7" fmla="*/ 2190003 w 2526180"/>
              <a:gd name="connsiteY7" fmla="*/ 1060077 h 1882588"/>
              <a:gd name="connsiteX8" fmla="*/ 2082427 w 2526180"/>
              <a:gd name="connsiteY8" fmla="*/ 818030 h 1882588"/>
              <a:gd name="connsiteX9" fmla="*/ 412749 w 2526180"/>
              <a:gd name="connsiteY9" fmla="*/ 762000 h 1882588"/>
              <a:gd name="connsiteX10" fmla="*/ 412748 w 2526180"/>
              <a:gd name="connsiteY10" fmla="*/ 587188 h 1882588"/>
              <a:gd name="connsiteX11" fmla="*/ 2176556 w 2526180"/>
              <a:gd name="connsiteY11" fmla="*/ 535641 h 1882588"/>
              <a:gd name="connsiteX12" fmla="*/ 2109321 w 2526180"/>
              <a:gd name="connsiteY12" fmla="*/ 293594 h 1882588"/>
              <a:gd name="connsiteX13" fmla="*/ 412750 w 2526180"/>
              <a:gd name="connsiteY13" fmla="*/ 228600 h 1882588"/>
              <a:gd name="connsiteX14" fmla="*/ 293968 w 2526180"/>
              <a:gd name="connsiteY14" fmla="*/ 51547 h 1882588"/>
              <a:gd name="connsiteX15" fmla="*/ 2176556 w 2526180"/>
              <a:gd name="connsiteY15" fmla="*/ 11206 h 1882588"/>
              <a:gd name="connsiteX16" fmla="*/ 2176556 w 2526180"/>
              <a:gd name="connsiteY16" fmla="*/ 11206 h 1882588"/>
              <a:gd name="connsiteX17" fmla="*/ 2481356 w 2526180"/>
              <a:gd name="connsiteY17" fmla="*/ 0 h 1882588"/>
              <a:gd name="connsiteX18" fmla="*/ 2481356 w 2526180"/>
              <a:gd name="connsiteY18" fmla="*/ 1066800 h 1882588"/>
              <a:gd name="connsiteX19" fmla="*/ 2481356 w 2526180"/>
              <a:gd name="connsiteY19" fmla="*/ 1752600 h 1882588"/>
              <a:gd name="connsiteX20" fmla="*/ 1947956 w 2526180"/>
              <a:gd name="connsiteY20" fmla="*/ 1828800 h 1882588"/>
              <a:gd name="connsiteX0" fmla="*/ 1947956 w 2526180"/>
              <a:gd name="connsiteY0" fmla="*/ 1828800 h 1882588"/>
              <a:gd name="connsiteX1" fmla="*/ 412748 w 2526180"/>
              <a:gd name="connsiteY1" fmla="*/ 1882588 h 1882588"/>
              <a:gd name="connsiteX2" fmla="*/ 412748 w 2526180"/>
              <a:gd name="connsiteY2" fmla="*/ 1676400 h 1882588"/>
              <a:gd name="connsiteX3" fmla="*/ 2015191 w 2526180"/>
              <a:gd name="connsiteY3" fmla="*/ 1624853 h 1882588"/>
              <a:gd name="connsiteX4" fmla="*/ 2163109 w 2526180"/>
              <a:gd name="connsiteY4" fmla="*/ 1355912 h 1882588"/>
              <a:gd name="connsiteX5" fmla="*/ 412749 w 2526180"/>
              <a:gd name="connsiteY5" fmla="*/ 1295400 h 1882588"/>
              <a:gd name="connsiteX6" fmla="*/ 412748 w 2526180"/>
              <a:gd name="connsiteY6" fmla="*/ 1120588 h 1882588"/>
              <a:gd name="connsiteX7" fmla="*/ 2190003 w 2526180"/>
              <a:gd name="connsiteY7" fmla="*/ 1060077 h 1882588"/>
              <a:gd name="connsiteX8" fmla="*/ 2082427 w 2526180"/>
              <a:gd name="connsiteY8" fmla="*/ 818030 h 1882588"/>
              <a:gd name="connsiteX9" fmla="*/ 412749 w 2526180"/>
              <a:gd name="connsiteY9" fmla="*/ 762000 h 1882588"/>
              <a:gd name="connsiteX10" fmla="*/ 412748 w 2526180"/>
              <a:gd name="connsiteY10" fmla="*/ 587188 h 1882588"/>
              <a:gd name="connsiteX11" fmla="*/ 2176556 w 2526180"/>
              <a:gd name="connsiteY11" fmla="*/ 535641 h 1882588"/>
              <a:gd name="connsiteX12" fmla="*/ 2109321 w 2526180"/>
              <a:gd name="connsiteY12" fmla="*/ 293594 h 1882588"/>
              <a:gd name="connsiteX13" fmla="*/ 412750 w 2526180"/>
              <a:gd name="connsiteY13" fmla="*/ 228600 h 1882588"/>
              <a:gd name="connsiteX14" fmla="*/ 293968 w 2526180"/>
              <a:gd name="connsiteY14" fmla="*/ 51547 h 1882588"/>
              <a:gd name="connsiteX15" fmla="*/ 2176556 w 2526180"/>
              <a:gd name="connsiteY15" fmla="*/ 11206 h 1882588"/>
              <a:gd name="connsiteX16" fmla="*/ 2176556 w 2526180"/>
              <a:gd name="connsiteY16" fmla="*/ 11206 h 1882588"/>
              <a:gd name="connsiteX17" fmla="*/ 2481356 w 2526180"/>
              <a:gd name="connsiteY17" fmla="*/ 0 h 1882588"/>
              <a:gd name="connsiteX18" fmla="*/ 2481356 w 2526180"/>
              <a:gd name="connsiteY18" fmla="*/ 1066800 h 1882588"/>
              <a:gd name="connsiteX19" fmla="*/ 2481356 w 2526180"/>
              <a:gd name="connsiteY19" fmla="*/ 1752600 h 1882588"/>
              <a:gd name="connsiteX20" fmla="*/ 1947956 w 2526180"/>
              <a:gd name="connsiteY20" fmla="*/ 1828800 h 1882588"/>
              <a:gd name="connsiteX0" fmla="*/ 1947956 w 2526180"/>
              <a:gd name="connsiteY0" fmla="*/ 1828800 h 1882588"/>
              <a:gd name="connsiteX1" fmla="*/ 412748 w 2526180"/>
              <a:gd name="connsiteY1" fmla="*/ 1882588 h 1882588"/>
              <a:gd name="connsiteX2" fmla="*/ 2015191 w 2526180"/>
              <a:gd name="connsiteY2" fmla="*/ 1624853 h 1882588"/>
              <a:gd name="connsiteX3" fmla="*/ 2163109 w 2526180"/>
              <a:gd name="connsiteY3" fmla="*/ 1355912 h 1882588"/>
              <a:gd name="connsiteX4" fmla="*/ 412749 w 2526180"/>
              <a:gd name="connsiteY4" fmla="*/ 1295400 h 1882588"/>
              <a:gd name="connsiteX5" fmla="*/ 412748 w 2526180"/>
              <a:gd name="connsiteY5" fmla="*/ 1120588 h 1882588"/>
              <a:gd name="connsiteX6" fmla="*/ 2190003 w 2526180"/>
              <a:gd name="connsiteY6" fmla="*/ 1060077 h 1882588"/>
              <a:gd name="connsiteX7" fmla="*/ 2082427 w 2526180"/>
              <a:gd name="connsiteY7" fmla="*/ 818030 h 1882588"/>
              <a:gd name="connsiteX8" fmla="*/ 412749 w 2526180"/>
              <a:gd name="connsiteY8" fmla="*/ 762000 h 1882588"/>
              <a:gd name="connsiteX9" fmla="*/ 412748 w 2526180"/>
              <a:gd name="connsiteY9" fmla="*/ 587188 h 1882588"/>
              <a:gd name="connsiteX10" fmla="*/ 2176556 w 2526180"/>
              <a:gd name="connsiteY10" fmla="*/ 535641 h 1882588"/>
              <a:gd name="connsiteX11" fmla="*/ 2109321 w 2526180"/>
              <a:gd name="connsiteY11" fmla="*/ 293594 h 1882588"/>
              <a:gd name="connsiteX12" fmla="*/ 412750 w 2526180"/>
              <a:gd name="connsiteY12" fmla="*/ 228600 h 1882588"/>
              <a:gd name="connsiteX13" fmla="*/ 293968 w 2526180"/>
              <a:gd name="connsiteY13" fmla="*/ 51547 h 1882588"/>
              <a:gd name="connsiteX14" fmla="*/ 2176556 w 2526180"/>
              <a:gd name="connsiteY14" fmla="*/ 11206 h 1882588"/>
              <a:gd name="connsiteX15" fmla="*/ 2176556 w 2526180"/>
              <a:gd name="connsiteY15" fmla="*/ 11206 h 1882588"/>
              <a:gd name="connsiteX16" fmla="*/ 2481356 w 2526180"/>
              <a:gd name="connsiteY16" fmla="*/ 0 h 1882588"/>
              <a:gd name="connsiteX17" fmla="*/ 2481356 w 2526180"/>
              <a:gd name="connsiteY17" fmla="*/ 1066800 h 1882588"/>
              <a:gd name="connsiteX18" fmla="*/ 2481356 w 2526180"/>
              <a:gd name="connsiteY18" fmla="*/ 1752600 h 1882588"/>
              <a:gd name="connsiteX19" fmla="*/ 1947956 w 2526180"/>
              <a:gd name="connsiteY19" fmla="*/ 1828800 h 1882588"/>
              <a:gd name="connsiteX0" fmla="*/ 1947956 w 2526180"/>
              <a:gd name="connsiteY0" fmla="*/ 1828800 h 1882588"/>
              <a:gd name="connsiteX1" fmla="*/ 2015191 w 2526180"/>
              <a:gd name="connsiteY1" fmla="*/ 1624853 h 1882588"/>
              <a:gd name="connsiteX2" fmla="*/ 2163109 w 2526180"/>
              <a:gd name="connsiteY2" fmla="*/ 1355912 h 1882588"/>
              <a:gd name="connsiteX3" fmla="*/ 412749 w 2526180"/>
              <a:gd name="connsiteY3" fmla="*/ 1295400 h 1882588"/>
              <a:gd name="connsiteX4" fmla="*/ 412748 w 2526180"/>
              <a:gd name="connsiteY4" fmla="*/ 1120588 h 1882588"/>
              <a:gd name="connsiteX5" fmla="*/ 2190003 w 2526180"/>
              <a:gd name="connsiteY5" fmla="*/ 1060077 h 1882588"/>
              <a:gd name="connsiteX6" fmla="*/ 2082427 w 2526180"/>
              <a:gd name="connsiteY6" fmla="*/ 818030 h 1882588"/>
              <a:gd name="connsiteX7" fmla="*/ 412749 w 2526180"/>
              <a:gd name="connsiteY7" fmla="*/ 762000 h 1882588"/>
              <a:gd name="connsiteX8" fmla="*/ 412748 w 2526180"/>
              <a:gd name="connsiteY8" fmla="*/ 587188 h 1882588"/>
              <a:gd name="connsiteX9" fmla="*/ 2176556 w 2526180"/>
              <a:gd name="connsiteY9" fmla="*/ 535641 h 1882588"/>
              <a:gd name="connsiteX10" fmla="*/ 2109321 w 2526180"/>
              <a:gd name="connsiteY10" fmla="*/ 293594 h 1882588"/>
              <a:gd name="connsiteX11" fmla="*/ 412750 w 2526180"/>
              <a:gd name="connsiteY11" fmla="*/ 228600 h 1882588"/>
              <a:gd name="connsiteX12" fmla="*/ 293968 w 2526180"/>
              <a:gd name="connsiteY12" fmla="*/ 51547 h 1882588"/>
              <a:gd name="connsiteX13" fmla="*/ 2176556 w 2526180"/>
              <a:gd name="connsiteY13" fmla="*/ 11206 h 1882588"/>
              <a:gd name="connsiteX14" fmla="*/ 2176556 w 2526180"/>
              <a:gd name="connsiteY14" fmla="*/ 11206 h 1882588"/>
              <a:gd name="connsiteX15" fmla="*/ 2481356 w 2526180"/>
              <a:gd name="connsiteY15" fmla="*/ 0 h 1882588"/>
              <a:gd name="connsiteX16" fmla="*/ 2481356 w 2526180"/>
              <a:gd name="connsiteY16" fmla="*/ 1066800 h 1882588"/>
              <a:gd name="connsiteX17" fmla="*/ 2481356 w 2526180"/>
              <a:gd name="connsiteY17" fmla="*/ 1752600 h 1882588"/>
              <a:gd name="connsiteX18" fmla="*/ 1947956 w 2526180"/>
              <a:gd name="connsiteY18" fmla="*/ 1828800 h 1882588"/>
              <a:gd name="connsiteX0" fmla="*/ 2481356 w 2526180"/>
              <a:gd name="connsiteY0" fmla="*/ 1752600 h 1845609"/>
              <a:gd name="connsiteX1" fmla="*/ 2015191 w 2526180"/>
              <a:gd name="connsiteY1" fmla="*/ 1624853 h 1845609"/>
              <a:gd name="connsiteX2" fmla="*/ 2163109 w 2526180"/>
              <a:gd name="connsiteY2" fmla="*/ 1355912 h 1845609"/>
              <a:gd name="connsiteX3" fmla="*/ 412749 w 2526180"/>
              <a:gd name="connsiteY3" fmla="*/ 1295400 h 1845609"/>
              <a:gd name="connsiteX4" fmla="*/ 412748 w 2526180"/>
              <a:gd name="connsiteY4" fmla="*/ 1120588 h 1845609"/>
              <a:gd name="connsiteX5" fmla="*/ 2190003 w 2526180"/>
              <a:gd name="connsiteY5" fmla="*/ 1060077 h 1845609"/>
              <a:gd name="connsiteX6" fmla="*/ 2082427 w 2526180"/>
              <a:gd name="connsiteY6" fmla="*/ 818030 h 1845609"/>
              <a:gd name="connsiteX7" fmla="*/ 412749 w 2526180"/>
              <a:gd name="connsiteY7" fmla="*/ 762000 h 1845609"/>
              <a:gd name="connsiteX8" fmla="*/ 412748 w 2526180"/>
              <a:gd name="connsiteY8" fmla="*/ 587188 h 1845609"/>
              <a:gd name="connsiteX9" fmla="*/ 2176556 w 2526180"/>
              <a:gd name="connsiteY9" fmla="*/ 535641 h 1845609"/>
              <a:gd name="connsiteX10" fmla="*/ 2109321 w 2526180"/>
              <a:gd name="connsiteY10" fmla="*/ 293594 h 1845609"/>
              <a:gd name="connsiteX11" fmla="*/ 412750 w 2526180"/>
              <a:gd name="connsiteY11" fmla="*/ 228600 h 1845609"/>
              <a:gd name="connsiteX12" fmla="*/ 293968 w 2526180"/>
              <a:gd name="connsiteY12" fmla="*/ 51547 h 1845609"/>
              <a:gd name="connsiteX13" fmla="*/ 2176556 w 2526180"/>
              <a:gd name="connsiteY13" fmla="*/ 11206 h 1845609"/>
              <a:gd name="connsiteX14" fmla="*/ 2176556 w 2526180"/>
              <a:gd name="connsiteY14" fmla="*/ 11206 h 1845609"/>
              <a:gd name="connsiteX15" fmla="*/ 2481356 w 2526180"/>
              <a:gd name="connsiteY15" fmla="*/ 0 h 1845609"/>
              <a:gd name="connsiteX16" fmla="*/ 2481356 w 2526180"/>
              <a:gd name="connsiteY16" fmla="*/ 1066800 h 1845609"/>
              <a:gd name="connsiteX17" fmla="*/ 2481356 w 2526180"/>
              <a:gd name="connsiteY17" fmla="*/ 1752600 h 1845609"/>
              <a:gd name="connsiteX0" fmla="*/ 2481356 w 2526180"/>
              <a:gd name="connsiteY0" fmla="*/ 1066800 h 1624853"/>
              <a:gd name="connsiteX1" fmla="*/ 2015191 w 2526180"/>
              <a:gd name="connsiteY1" fmla="*/ 1624853 h 1624853"/>
              <a:gd name="connsiteX2" fmla="*/ 2163109 w 2526180"/>
              <a:gd name="connsiteY2" fmla="*/ 1355912 h 1624853"/>
              <a:gd name="connsiteX3" fmla="*/ 412749 w 2526180"/>
              <a:gd name="connsiteY3" fmla="*/ 1295400 h 1624853"/>
              <a:gd name="connsiteX4" fmla="*/ 412748 w 2526180"/>
              <a:gd name="connsiteY4" fmla="*/ 1120588 h 1624853"/>
              <a:gd name="connsiteX5" fmla="*/ 2190003 w 2526180"/>
              <a:gd name="connsiteY5" fmla="*/ 1060077 h 1624853"/>
              <a:gd name="connsiteX6" fmla="*/ 2082427 w 2526180"/>
              <a:gd name="connsiteY6" fmla="*/ 818030 h 1624853"/>
              <a:gd name="connsiteX7" fmla="*/ 412749 w 2526180"/>
              <a:gd name="connsiteY7" fmla="*/ 762000 h 1624853"/>
              <a:gd name="connsiteX8" fmla="*/ 412748 w 2526180"/>
              <a:gd name="connsiteY8" fmla="*/ 587188 h 1624853"/>
              <a:gd name="connsiteX9" fmla="*/ 2176556 w 2526180"/>
              <a:gd name="connsiteY9" fmla="*/ 535641 h 1624853"/>
              <a:gd name="connsiteX10" fmla="*/ 2109321 w 2526180"/>
              <a:gd name="connsiteY10" fmla="*/ 293594 h 1624853"/>
              <a:gd name="connsiteX11" fmla="*/ 412750 w 2526180"/>
              <a:gd name="connsiteY11" fmla="*/ 228600 h 1624853"/>
              <a:gd name="connsiteX12" fmla="*/ 293968 w 2526180"/>
              <a:gd name="connsiteY12" fmla="*/ 51547 h 1624853"/>
              <a:gd name="connsiteX13" fmla="*/ 2176556 w 2526180"/>
              <a:gd name="connsiteY13" fmla="*/ 11206 h 1624853"/>
              <a:gd name="connsiteX14" fmla="*/ 2176556 w 2526180"/>
              <a:gd name="connsiteY14" fmla="*/ 11206 h 1624853"/>
              <a:gd name="connsiteX15" fmla="*/ 2481356 w 2526180"/>
              <a:gd name="connsiteY15" fmla="*/ 0 h 1624853"/>
              <a:gd name="connsiteX16" fmla="*/ 2481356 w 2526180"/>
              <a:gd name="connsiteY16" fmla="*/ 1066800 h 1624853"/>
              <a:gd name="connsiteX0" fmla="*/ 2481356 w 2526180"/>
              <a:gd name="connsiteY0" fmla="*/ 1066800 h 1355912"/>
              <a:gd name="connsiteX1" fmla="*/ 2163109 w 2526180"/>
              <a:gd name="connsiteY1" fmla="*/ 1355912 h 1355912"/>
              <a:gd name="connsiteX2" fmla="*/ 412749 w 2526180"/>
              <a:gd name="connsiteY2" fmla="*/ 1295400 h 1355912"/>
              <a:gd name="connsiteX3" fmla="*/ 412748 w 2526180"/>
              <a:gd name="connsiteY3" fmla="*/ 1120588 h 1355912"/>
              <a:gd name="connsiteX4" fmla="*/ 2190003 w 2526180"/>
              <a:gd name="connsiteY4" fmla="*/ 1060077 h 1355912"/>
              <a:gd name="connsiteX5" fmla="*/ 2082427 w 2526180"/>
              <a:gd name="connsiteY5" fmla="*/ 818030 h 1355912"/>
              <a:gd name="connsiteX6" fmla="*/ 412749 w 2526180"/>
              <a:gd name="connsiteY6" fmla="*/ 762000 h 1355912"/>
              <a:gd name="connsiteX7" fmla="*/ 412748 w 2526180"/>
              <a:gd name="connsiteY7" fmla="*/ 587188 h 1355912"/>
              <a:gd name="connsiteX8" fmla="*/ 2176556 w 2526180"/>
              <a:gd name="connsiteY8" fmla="*/ 535641 h 1355912"/>
              <a:gd name="connsiteX9" fmla="*/ 2109321 w 2526180"/>
              <a:gd name="connsiteY9" fmla="*/ 293594 h 1355912"/>
              <a:gd name="connsiteX10" fmla="*/ 412750 w 2526180"/>
              <a:gd name="connsiteY10" fmla="*/ 228600 h 1355912"/>
              <a:gd name="connsiteX11" fmla="*/ 293968 w 2526180"/>
              <a:gd name="connsiteY11" fmla="*/ 51547 h 1355912"/>
              <a:gd name="connsiteX12" fmla="*/ 2176556 w 2526180"/>
              <a:gd name="connsiteY12" fmla="*/ 11206 h 1355912"/>
              <a:gd name="connsiteX13" fmla="*/ 2176556 w 2526180"/>
              <a:gd name="connsiteY13" fmla="*/ 11206 h 1355912"/>
              <a:gd name="connsiteX14" fmla="*/ 2481356 w 2526180"/>
              <a:gd name="connsiteY14" fmla="*/ 0 h 1355912"/>
              <a:gd name="connsiteX15" fmla="*/ 2481356 w 2526180"/>
              <a:gd name="connsiteY15" fmla="*/ 1066800 h 1355912"/>
              <a:gd name="connsiteX0" fmla="*/ 2481356 w 2526180"/>
              <a:gd name="connsiteY0" fmla="*/ 1066800 h 1355912"/>
              <a:gd name="connsiteX1" fmla="*/ 2275909 w 2526180"/>
              <a:gd name="connsiteY1" fmla="*/ 1246447 h 1355912"/>
              <a:gd name="connsiteX2" fmla="*/ 2163109 w 2526180"/>
              <a:gd name="connsiteY2" fmla="*/ 1355912 h 1355912"/>
              <a:gd name="connsiteX3" fmla="*/ 412749 w 2526180"/>
              <a:gd name="connsiteY3" fmla="*/ 1295400 h 1355912"/>
              <a:gd name="connsiteX4" fmla="*/ 412748 w 2526180"/>
              <a:gd name="connsiteY4" fmla="*/ 1120588 h 1355912"/>
              <a:gd name="connsiteX5" fmla="*/ 2190003 w 2526180"/>
              <a:gd name="connsiteY5" fmla="*/ 1060077 h 1355912"/>
              <a:gd name="connsiteX6" fmla="*/ 2082427 w 2526180"/>
              <a:gd name="connsiteY6" fmla="*/ 818030 h 1355912"/>
              <a:gd name="connsiteX7" fmla="*/ 412749 w 2526180"/>
              <a:gd name="connsiteY7" fmla="*/ 762000 h 1355912"/>
              <a:gd name="connsiteX8" fmla="*/ 412748 w 2526180"/>
              <a:gd name="connsiteY8" fmla="*/ 587188 h 1355912"/>
              <a:gd name="connsiteX9" fmla="*/ 2176556 w 2526180"/>
              <a:gd name="connsiteY9" fmla="*/ 535641 h 1355912"/>
              <a:gd name="connsiteX10" fmla="*/ 2109321 w 2526180"/>
              <a:gd name="connsiteY10" fmla="*/ 293594 h 1355912"/>
              <a:gd name="connsiteX11" fmla="*/ 412750 w 2526180"/>
              <a:gd name="connsiteY11" fmla="*/ 228600 h 1355912"/>
              <a:gd name="connsiteX12" fmla="*/ 293968 w 2526180"/>
              <a:gd name="connsiteY12" fmla="*/ 51547 h 1355912"/>
              <a:gd name="connsiteX13" fmla="*/ 2176556 w 2526180"/>
              <a:gd name="connsiteY13" fmla="*/ 11206 h 1355912"/>
              <a:gd name="connsiteX14" fmla="*/ 2176556 w 2526180"/>
              <a:gd name="connsiteY14" fmla="*/ 11206 h 1355912"/>
              <a:gd name="connsiteX15" fmla="*/ 2481356 w 2526180"/>
              <a:gd name="connsiteY15" fmla="*/ 0 h 1355912"/>
              <a:gd name="connsiteX16" fmla="*/ 2481356 w 2526180"/>
              <a:gd name="connsiteY16" fmla="*/ 1066800 h 1355912"/>
              <a:gd name="connsiteX0" fmla="*/ 2481356 w 2526180"/>
              <a:gd name="connsiteY0" fmla="*/ 1066800 h 1355912"/>
              <a:gd name="connsiteX1" fmla="*/ 2476403 w 2526180"/>
              <a:gd name="connsiteY1" fmla="*/ 1342355 h 1355912"/>
              <a:gd name="connsiteX2" fmla="*/ 2163109 w 2526180"/>
              <a:gd name="connsiteY2" fmla="*/ 1355912 h 1355912"/>
              <a:gd name="connsiteX3" fmla="*/ 412749 w 2526180"/>
              <a:gd name="connsiteY3" fmla="*/ 1295400 h 1355912"/>
              <a:gd name="connsiteX4" fmla="*/ 412748 w 2526180"/>
              <a:gd name="connsiteY4" fmla="*/ 1120588 h 1355912"/>
              <a:gd name="connsiteX5" fmla="*/ 2190003 w 2526180"/>
              <a:gd name="connsiteY5" fmla="*/ 1060077 h 1355912"/>
              <a:gd name="connsiteX6" fmla="*/ 2082427 w 2526180"/>
              <a:gd name="connsiteY6" fmla="*/ 818030 h 1355912"/>
              <a:gd name="connsiteX7" fmla="*/ 412749 w 2526180"/>
              <a:gd name="connsiteY7" fmla="*/ 762000 h 1355912"/>
              <a:gd name="connsiteX8" fmla="*/ 412748 w 2526180"/>
              <a:gd name="connsiteY8" fmla="*/ 587188 h 1355912"/>
              <a:gd name="connsiteX9" fmla="*/ 2176556 w 2526180"/>
              <a:gd name="connsiteY9" fmla="*/ 535641 h 1355912"/>
              <a:gd name="connsiteX10" fmla="*/ 2109321 w 2526180"/>
              <a:gd name="connsiteY10" fmla="*/ 293594 h 1355912"/>
              <a:gd name="connsiteX11" fmla="*/ 412750 w 2526180"/>
              <a:gd name="connsiteY11" fmla="*/ 228600 h 1355912"/>
              <a:gd name="connsiteX12" fmla="*/ 293968 w 2526180"/>
              <a:gd name="connsiteY12" fmla="*/ 51547 h 1355912"/>
              <a:gd name="connsiteX13" fmla="*/ 2176556 w 2526180"/>
              <a:gd name="connsiteY13" fmla="*/ 11206 h 1355912"/>
              <a:gd name="connsiteX14" fmla="*/ 2176556 w 2526180"/>
              <a:gd name="connsiteY14" fmla="*/ 11206 h 1355912"/>
              <a:gd name="connsiteX15" fmla="*/ 2481356 w 2526180"/>
              <a:gd name="connsiteY15" fmla="*/ 0 h 1355912"/>
              <a:gd name="connsiteX16" fmla="*/ 2481356 w 2526180"/>
              <a:gd name="connsiteY16" fmla="*/ 1066800 h 1355912"/>
              <a:gd name="connsiteX0" fmla="*/ 2481356 w 2526180"/>
              <a:gd name="connsiteY0" fmla="*/ 1066800 h 1342356"/>
              <a:gd name="connsiteX1" fmla="*/ 2476403 w 2526180"/>
              <a:gd name="connsiteY1" fmla="*/ 1342355 h 1342356"/>
              <a:gd name="connsiteX2" fmla="*/ 2183161 w 2526180"/>
              <a:gd name="connsiteY2" fmla="*/ 1321040 h 1342356"/>
              <a:gd name="connsiteX3" fmla="*/ 412749 w 2526180"/>
              <a:gd name="connsiteY3" fmla="*/ 1295400 h 1342356"/>
              <a:gd name="connsiteX4" fmla="*/ 412748 w 2526180"/>
              <a:gd name="connsiteY4" fmla="*/ 1120588 h 1342356"/>
              <a:gd name="connsiteX5" fmla="*/ 2190003 w 2526180"/>
              <a:gd name="connsiteY5" fmla="*/ 1060077 h 1342356"/>
              <a:gd name="connsiteX6" fmla="*/ 2082427 w 2526180"/>
              <a:gd name="connsiteY6" fmla="*/ 818030 h 1342356"/>
              <a:gd name="connsiteX7" fmla="*/ 412749 w 2526180"/>
              <a:gd name="connsiteY7" fmla="*/ 762000 h 1342356"/>
              <a:gd name="connsiteX8" fmla="*/ 412748 w 2526180"/>
              <a:gd name="connsiteY8" fmla="*/ 587188 h 1342356"/>
              <a:gd name="connsiteX9" fmla="*/ 2176556 w 2526180"/>
              <a:gd name="connsiteY9" fmla="*/ 535641 h 1342356"/>
              <a:gd name="connsiteX10" fmla="*/ 2109321 w 2526180"/>
              <a:gd name="connsiteY10" fmla="*/ 293594 h 1342356"/>
              <a:gd name="connsiteX11" fmla="*/ 412750 w 2526180"/>
              <a:gd name="connsiteY11" fmla="*/ 228600 h 1342356"/>
              <a:gd name="connsiteX12" fmla="*/ 293968 w 2526180"/>
              <a:gd name="connsiteY12" fmla="*/ 51547 h 1342356"/>
              <a:gd name="connsiteX13" fmla="*/ 2176556 w 2526180"/>
              <a:gd name="connsiteY13" fmla="*/ 11206 h 1342356"/>
              <a:gd name="connsiteX14" fmla="*/ 2176556 w 2526180"/>
              <a:gd name="connsiteY14" fmla="*/ 11206 h 1342356"/>
              <a:gd name="connsiteX15" fmla="*/ 2481356 w 2526180"/>
              <a:gd name="connsiteY15" fmla="*/ 0 h 1342356"/>
              <a:gd name="connsiteX16" fmla="*/ 2481356 w 2526180"/>
              <a:gd name="connsiteY16" fmla="*/ 1066800 h 1342356"/>
              <a:gd name="connsiteX0" fmla="*/ 2481356 w 2526180"/>
              <a:gd name="connsiteY0" fmla="*/ 1066800 h 1344603"/>
              <a:gd name="connsiteX1" fmla="*/ 2476403 w 2526180"/>
              <a:gd name="connsiteY1" fmla="*/ 1342355 h 1344603"/>
              <a:gd name="connsiteX2" fmla="*/ 2183161 w 2526180"/>
              <a:gd name="connsiteY2" fmla="*/ 1321040 h 1344603"/>
              <a:gd name="connsiteX3" fmla="*/ 412749 w 2526180"/>
              <a:gd name="connsiteY3" fmla="*/ 1295400 h 1344603"/>
              <a:gd name="connsiteX4" fmla="*/ 412748 w 2526180"/>
              <a:gd name="connsiteY4" fmla="*/ 1120588 h 1344603"/>
              <a:gd name="connsiteX5" fmla="*/ 2190003 w 2526180"/>
              <a:gd name="connsiteY5" fmla="*/ 1060077 h 1344603"/>
              <a:gd name="connsiteX6" fmla="*/ 2082427 w 2526180"/>
              <a:gd name="connsiteY6" fmla="*/ 818030 h 1344603"/>
              <a:gd name="connsiteX7" fmla="*/ 412749 w 2526180"/>
              <a:gd name="connsiteY7" fmla="*/ 762000 h 1344603"/>
              <a:gd name="connsiteX8" fmla="*/ 412748 w 2526180"/>
              <a:gd name="connsiteY8" fmla="*/ 587188 h 1344603"/>
              <a:gd name="connsiteX9" fmla="*/ 2176556 w 2526180"/>
              <a:gd name="connsiteY9" fmla="*/ 535641 h 1344603"/>
              <a:gd name="connsiteX10" fmla="*/ 2109321 w 2526180"/>
              <a:gd name="connsiteY10" fmla="*/ 293594 h 1344603"/>
              <a:gd name="connsiteX11" fmla="*/ 412750 w 2526180"/>
              <a:gd name="connsiteY11" fmla="*/ 228600 h 1344603"/>
              <a:gd name="connsiteX12" fmla="*/ 293968 w 2526180"/>
              <a:gd name="connsiteY12" fmla="*/ 51547 h 1344603"/>
              <a:gd name="connsiteX13" fmla="*/ 2176556 w 2526180"/>
              <a:gd name="connsiteY13" fmla="*/ 11206 h 1344603"/>
              <a:gd name="connsiteX14" fmla="*/ 2176556 w 2526180"/>
              <a:gd name="connsiteY14" fmla="*/ 11206 h 1344603"/>
              <a:gd name="connsiteX15" fmla="*/ 2481356 w 2526180"/>
              <a:gd name="connsiteY15" fmla="*/ 0 h 1344603"/>
              <a:gd name="connsiteX16" fmla="*/ 2481356 w 2526180"/>
              <a:gd name="connsiteY16" fmla="*/ 1066800 h 1344603"/>
              <a:gd name="connsiteX0" fmla="*/ 2481356 w 2526180"/>
              <a:gd name="connsiteY0" fmla="*/ 1066800 h 1379480"/>
              <a:gd name="connsiteX1" fmla="*/ 2476403 w 2526180"/>
              <a:gd name="connsiteY1" fmla="*/ 1342355 h 1379480"/>
              <a:gd name="connsiteX2" fmla="*/ 2213239 w 2526180"/>
              <a:gd name="connsiteY2" fmla="*/ 1355918 h 1379480"/>
              <a:gd name="connsiteX3" fmla="*/ 412749 w 2526180"/>
              <a:gd name="connsiteY3" fmla="*/ 1295400 h 1379480"/>
              <a:gd name="connsiteX4" fmla="*/ 412748 w 2526180"/>
              <a:gd name="connsiteY4" fmla="*/ 1120588 h 1379480"/>
              <a:gd name="connsiteX5" fmla="*/ 2190003 w 2526180"/>
              <a:gd name="connsiteY5" fmla="*/ 1060077 h 1379480"/>
              <a:gd name="connsiteX6" fmla="*/ 2082427 w 2526180"/>
              <a:gd name="connsiteY6" fmla="*/ 818030 h 1379480"/>
              <a:gd name="connsiteX7" fmla="*/ 412749 w 2526180"/>
              <a:gd name="connsiteY7" fmla="*/ 762000 h 1379480"/>
              <a:gd name="connsiteX8" fmla="*/ 412748 w 2526180"/>
              <a:gd name="connsiteY8" fmla="*/ 587188 h 1379480"/>
              <a:gd name="connsiteX9" fmla="*/ 2176556 w 2526180"/>
              <a:gd name="connsiteY9" fmla="*/ 535641 h 1379480"/>
              <a:gd name="connsiteX10" fmla="*/ 2109321 w 2526180"/>
              <a:gd name="connsiteY10" fmla="*/ 293594 h 1379480"/>
              <a:gd name="connsiteX11" fmla="*/ 412750 w 2526180"/>
              <a:gd name="connsiteY11" fmla="*/ 228600 h 1379480"/>
              <a:gd name="connsiteX12" fmla="*/ 293968 w 2526180"/>
              <a:gd name="connsiteY12" fmla="*/ 51547 h 1379480"/>
              <a:gd name="connsiteX13" fmla="*/ 2176556 w 2526180"/>
              <a:gd name="connsiteY13" fmla="*/ 11206 h 1379480"/>
              <a:gd name="connsiteX14" fmla="*/ 2176556 w 2526180"/>
              <a:gd name="connsiteY14" fmla="*/ 11206 h 1379480"/>
              <a:gd name="connsiteX15" fmla="*/ 2481356 w 2526180"/>
              <a:gd name="connsiteY15" fmla="*/ 0 h 1379480"/>
              <a:gd name="connsiteX16" fmla="*/ 2481356 w 2526180"/>
              <a:gd name="connsiteY16" fmla="*/ 1066800 h 1379480"/>
              <a:gd name="connsiteX0" fmla="*/ 2481356 w 2531330"/>
              <a:gd name="connsiteY0" fmla="*/ 0 h 1379481"/>
              <a:gd name="connsiteX1" fmla="*/ 2476403 w 2531330"/>
              <a:gd name="connsiteY1" fmla="*/ 1342355 h 1379481"/>
              <a:gd name="connsiteX2" fmla="*/ 2213239 w 2531330"/>
              <a:gd name="connsiteY2" fmla="*/ 1355918 h 1379481"/>
              <a:gd name="connsiteX3" fmla="*/ 412749 w 2531330"/>
              <a:gd name="connsiteY3" fmla="*/ 1295400 h 1379481"/>
              <a:gd name="connsiteX4" fmla="*/ 412748 w 2531330"/>
              <a:gd name="connsiteY4" fmla="*/ 1120588 h 1379481"/>
              <a:gd name="connsiteX5" fmla="*/ 2190003 w 2531330"/>
              <a:gd name="connsiteY5" fmla="*/ 1060077 h 1379481"/>
              <a:gd name="connsiteX6" fmla="*/ 2082427 w 2531330"/>
              <a:gd name="connsiteY6" fmla="*/ 818030 h 1379481"/>
              <a:gd name="connsiteX7" fmla="*/ 412749 w 2531330"/>
              <a:gd name="connsiteY7" fmla="*/ 762000 h 1379481"/>
              <a:gd name="connsiteX8" fmla="*/ 412748 w 2531330"/>
              <a:gd name="connsiteY8" fmla="*/ 587188 h 1379481"/>
              <a:gd name="connsiteX9" fmla="*/ 2176556 w 2531330"/>
              <a:gd name="connsiteY9" fmla="*/ 535641 h 1379481"/>
              <a:gd name="connsiteX10" fmla="*/ 2109321 w 2531330"/>
              <a:gd name="connsiteY10" fmla="*/ 293594 h 1379481"/>
              <a:gd name="connsiteX11" fmla="*/ 412750 w 2531330"/>
              <a:gd name="connsiteY11" fmla="*/ 228600 h 1379481"/>
              <a:gd name="connsiteX12" fmla="*/ 293968 w 2531330"/>
              <a:gd name="connsiteY12" fmla="*/ 51547 h 1379481"/>
              <a:gd name="connsiteX13" fmla="*/ 2176556 w 2531330"/>
              <a:gd name="connsiteY13" fmla="*/ 11206 h 1379481"/>
              <a:gd name="connsiteX14" fmla="*/ 2176556 w 2531330"/>
              <a:gd name="connsiteY14" fmla="*/ 11206 h 1379481"/>
              <a:gd name="connsiteX15" fmla="*/ 2481356 w 2531330"/>
              <a:gd name="connsiteY15" fmla="*/ 0 h 1379481"/>
              <a:gd name="connsiteX0" fmla="*/ 2481356 w 2531330"/>
              <a:gd name="connsiteY0" fmla="*/ 0 h 1379481"/>
              <a:gd name="connsiteX1" fmla="*/ 2356113 w 2531330"/>
              <a:gd name="connsiteY1" fmla="*/ 1377233 h 1379481"/>
              <a:gd name="connsiteX2" fmla="*/ 2213239 w 2531330"/>
              <a:gd name="connsiteY2" fmla="*/ 1355918 h 1379481"/>
              <a:gd name="connsiteX3" fmla="*/ 412749 w 2531330"/>
              <a:gd name="connsiteY3" fmla="*/ 1295400 h 1379481"/>
              <a:gd name="connsiteX4" fmla="*/ 412748 w 2531330"/>
              <a:gd name="connsiteY4" fmla="*/ 1120588 h 1379481"/>
              <a:gd name="connsiteX5" fmla="*/ 2190003 w 2531330"/>
              <a:gd name="connsiteY5" fmla="*/ 1060077 h 1379481"/>
              <a:gd name="connsiteX6" fmla="*/ 2082427 w 2531330"/>
              <a:gd name="connsiteY6" fmla="*/ 818030 h 1379481"/>
              <a:gd name="connsiteX7" fmla="*/ 412749 w 2531330"/>
              <a:gd name="connsiteY7" fmla="*/ 762000 h 1379481"/>
              <a:gd name="connsiteX8" fmla="*/ 412748 w 2531330"/>
              <a:gd name="connsiteY8" fmla="*/ 587188 h 1379481"/>
              <a:gd name="connsiteX9" fmla="*/ 2176556 w 2531330"/>
              <a:gd name="connsiteY9" fmla="*/ 535641 h 1379481"/>
              <a:gd name="connsiteX10" fmla="*/ 2109321 w 2531330"/>
              <a:gd name="connsiteY10" fmla="*/ 293594 h 1379481"/>
              <a:gd name="connsiteX11" fmla="*/ 412750 w 2531330"/>
              <a:gd name="connsiteY11" fmla="*/ 228600 h 1379481"/>
              <a:gd name="connsiteX12" fmla="*/ 293968 w 2531330"/>
              <a:gd name="connsiteY12" fmla="*/ 51547 h 1379481"/>
              <a:gd name="connsiteX13" fmla="*/ 2176556 w 2531330"/>
              <a:gd name="connsiteY13" fmla="*/ 11206 h 1379481"/>
              <a:gd name="connsiteX14" fmla="*/ 2176556 w 2531330"/>
              <a:gd name="connsiteY14" fmla="*/ 11206 h 1379481"/>
              <a:gd name="connsiteX15" fmla="*/ 2481356 w 2531330"/>
              <a:gd name="connsiteY15" fmla="*/ 0 h 1379481"/>
              <a:gd name="connsiteX0" fmla="*/ 2381111 w 2468283"/>
              <a:gd name="connsiteY0" fmla="*/ 0 h 1388198"/>
              <a:gd name="connsiteX1" fmla="*/ 2356113 w 2468283"/>
              <a:gd name="connsiteY1" fmla="*/ 1385950 h 1388198"/>
              <a:gd name="connsiteX2" fmla="*/ 2213239 w 2468283"/>
              <a:gd name="connsiteY2" fmla="*/ 1364635 h 1388198"/>
              <a:gd name="connsiteX3" fmla="*/ 412749 w 2468283"/>
              <a:gd name="connsiteY3" fmla="*/ 1304117 h 1388198"/>
              <a:gd name="connsiteX4" fmla="*/ 412748 w 2468283"/>
              <a:gd name="connsiteY4" fmla="*/ 1129305 h 1388198"/>
              <a:gd name="connsiteX5" fmla="*/ 2190003 w 2468283"/>
              <a:gd name="connsiteY5" fmla="*/ 1068794 h 1388198"/>
              <a:gd name="connsiteX6" fmla="*/ 2082427 w 2468283"/>
              <a:gd name="connsiteY6" fmla="*/ 826747 h 1388198"/>
              <a:gd name="connsiteX7" fmla="*/ 412749 w 2468283"/>
              <a:gd name="connsiteY7" fmla="*/ 770717 h 1388198"/>
              <a:gd name="connsiteX8" fmla="*/ 412748 w 2468283"/>
              <a:gd name="connsiteY8" fmla="*/ 595905 h 1388198"/>
              <a:gd name="connsiteX9" fmla="*/ 2176556 w 2468283"/>
              <a:gd name="connsiteY9" fmla="*/ 544358 h 1388198"/>
              <a:gd name="connsiteX10" fmla="*/ 2109321 w 2468283"/>
              <a:gd name="connsiteY10" fmla="*/ 302311 h 1388198"/>
              <a:gd name="connsiteX11" fmla="*/ 412750 w 2468283"/>
              <a:gd name="connsiteY11" fmla="*/ 237317 h 1388198"/>
              <a:gd name="connsiteX12" fmla="*/ 293968 w 2468283"/>
              <a:gd name="connsiteY12" fmla="*/ 60264 h 1388198"/>
              <a:gd name="connsiteX13" fmla="*/ 2176556 w 2468283"/>
              <a:gd name="connsiteY13" fmla="*/ 19923 h 1388198"/>
              <a:gd name="connsiteX14" fmla="*/ 2176556 w 2468283"/>
              <a:gd name="connsiteY14" fmla="*/ 19923 h 1388198"/>
              <a:gd name="connsiteX15" fmla="*/ 2381111 w 2468283"/>
              <a:gd name="connsiteY15" fmla="*/ 0 h 1388198"/>
              <a:gd name="connsiteX0" fmla="*/ 2381111 w 2468283"/>
              <a:gd name="connsiteY0" fmla="*/ 0 h 1388198"/>
              <a:gd name="connsiteX1" fmla="*/ 2356113 w 2468283"/>
              <a:gd name="connsiteY1" fmla="*/ 1385950 h 1388198"/>
              <a:gd name="connsiteX2" fmla="*/ 2213239 w 2468283"/>
              <a:gd name="connsiteY2" fmla="*/ 1364635 h 1388198"/>
              <a:gd name="connsiteX3" fmla="*/ 412749 w 2468283"/>
              <a:gd name="connsiteY3" fmla="*/ 1304117 h 1388198"/>
              <a:gd name="connsiteX4" fmla="*/ 412748 w 2468283"/>
              <a:gd name="connsiteY4" fmla="*/ 1129305 h 1388198"/>
              <a:gd name="connsiteX5" fmla="*/ 2190003 w 2468283"/>
              <a:gd name="connsiteY5" fmla="*/ 1068794 h 1388198"/>
              <a:gd name="connsiteX6" fmla="*/ 2082427 w 2468283"/>
              <a:gd name="connsiteY6" fmla="*/ 826747 h 1388198"/>
              <a:gd name="connsiteX7" fmla="*/ 412749 w 2468283"/>
              <a:gd name="connsiteY7" fmla="*/ 770717 h 1388198"/>
              <a:gd name="connsiteX8" fmla="*/ 412748 w 2468283"/>
              <a:gd name="connsiteY8" fmla="*/ 595905 h 1388198"/>
              <a:gd name="connsiteX9" fmla="*/ 2176556 w 2468283"/>
              <a:gd name="connsiteY9" fmla="*/ 544358 h 1388198"/>
              <a:gd name="connsiteX10" fmla="*/ 2109321 w 2468283"/>
              <a:gd name="connsiteY10" fmla="*/ 302311 h 1388198"/>
              <a:gd name="connsiteX11" fmla="*/ 412750 w 2468283"/>
              <a:gd name="connsiteY11" fmla="*/ 237317 h 1388198"/>
              <a:gd name="connsiteX12" fmla="*/ 293968 w 2468283"/>
              <a:gd name="connsiteY12" fmla="*/ 60264 h 1388198"/>
              <a:gd name="connsiteX13" fmla="*/ 2176556 w 2468283"/>
              <a:gd name="connsiteY13" fmla="*/ 19923 h 1388198"/>
              <a:gd name="connsiteX14" fmla="*/ 2176556 w 2468283"/>
              <a:gd name="connsiteY14" fmla="*/ 19923 h 1388198"/>
              <a:gd name="connsiteX15" fmla="*/ 2381111 w 2468283"/>
              <a:gd name="connsiteY15" fmla="*/ 0 h 1388198"/>
              <a:gd name="connsiteX0" fmla="*/ 2381111 w 2468283"/>
              <a:gd name="connsiteY0" fmla="*/ 0 h 1388198"/>
              <a:gd name="connsiteX1" fmla="*/ 2356113 w 2468283"/>
              <a:gd name="connsiteY1" fmla="*/ 1385950 h 1388198"/>
              <a:gd name="connsiteX2" fmla="*/ 2213239 w 2468283"/>
              <a:gd name="connsiteY2" fmla="*/ 1364635 h 1388198"/>
              <a:gd name="connsiteX3" fmla="*/ 412749 w 2468283"/>
              <a:gd name="connsiteY3" fmla="*/ 1304117 h 1388198"/>
              <a:gd name="connsiteX4" fmla="*/ 412748 w 2468283"/>
              <a:gd name="connsiteY4" fmla="*/ 1129305 h 1388198"/>
              <a:gd name="connsiteX5" fmla="*/ 2190003 w 2468283"/>
              <a:gd name="connsiteY5" fmla="*/ 1068794 h 1388198"/>
              <a:gd name="connsiteX6" fmla="*/ 2082427 w 2468283"/>
              <a:gd name="connsiteY6" fmla="*/ 826747 h 1388198"/>
              <a:gd name="connsiteX7" fmla="*/ 412749 w 2468283"/>
              <a:gd name="connsiteY7" fmla="*/ 770717 h 1388198"/>
              <a:gd name="connsiteX8" fmla="*/ 412748 w 2468283"/>
              <a:gd name="connsiteY8" fmla="*/ 595905 h 1388198"/>
              <a:gd name="connsiteX9" fmla="*/ 2176556 w 2468283"/>
              <a:gd name="connsiteY9" fmla="*/ 544358 h 1388198"/>
              <a:gd name="connsiteX10" fmla="*/ 2109321 w 2468283"/>
              <a:gd name="connsiteY10" fmla="*/ 302311 h 1388198"/>
              <a:gd name="connsiteX11" fmla="*/ 412750 w 2468283"/>
              <a:gd name="connsiteY11" fmla="*/ 237317 h 1388198"/>
              <a:gd name="connsiteX12" fmla="*/ 293968 w 2468283"/>
              <a:gd name="connsiteY12" fmla="*/ 60264 h 1388198"/>
              <a:gd name="connsiteX13" fmla="*/ 2176556 w 2468283"/>
              <a:gd name="connsiteY13" fmla="*/ 19923 h 1388198"/>
              <a:gd name="connsiteX14" fmla="*/ 2176556 w 2468283"/>
              <a:gd name="connsiteY14" fmla="*/ 19923 h 1388198"/>
              <a:gd name="connsiteX15" fmla="*/ 2381111 w 2468283"/>
              <a:gd name="connsiteY15" fmla="*/ 0 h 1388198"/>
              <a:gd name="connsiteX0" fmla="*/ 2381111 w 2468283"/>
              <a:gd name="connsiteY0" fmla="*/ 0 h 1388198"/>
              <a:gd name="connsiteX1" fmla="*/ 2356113 w 2468283"/>
              <a:gd name="connsiteY1" fmla="*/ 1385950 h 1388198"/>
              <a:gd name="connsiteX2" fmla="*/ 2213239 w 2468283"/>
              <a:gd name="connsiteY2" fmla="*/ 1364635 h 1388198"/>
              <a:gd name="connsiteX3" fmla="*/ 412749 w 2468283"/>
              <a:gd name="connsiteY3" fmla="*/ 1304117 h 1388198"/>
              <a:gd name="connsiteX4" fmla="*/ 412748 w 2468283"/>
              <a:gd name="connsiteY4" fmla="*/ 1129305 h 1388198"/>
              <a:gd name="connsiteX5" fmla="*/ 2190003 w 2468283"/>
              <a:gd name="connsiteY5" fmla="*/ 1068794 h 1388198"/>
              <a:gd name="connsiteX6" fmla="*/ 2082427 w 2468283"/>
              <a:gd name="connsiteY6" fmla="*/ 826747 h 1388198"/>
              <a:gd name="connsiteX7" fmla="*/ 412749 w 2468283"/>
              <a:gd name="connsiteY7" fmla="*/ 770717 h 1388198"/>
              <a:gd name="connsiteX8" fmla="*/ 412748 w 2468283"/>
              <a:gd name="connsiteY8" fmla="*/ 595905 h 1388198"/>
              <a:gd name="connsiteX9" fmla="*/ 2176556 w 2468283"/>
              <a:gd name="connsiteY9" fmla="*/ 544358 h 1388198"/>
              <a:gd name="connsiteX10" fmla="*/ 2109321 w 2468283"/>
              <a:gd name="connsiteY10" fmla="*/ 302311 h 1388198"/>
              <a:gd name="connsiteX11" fmla="*/ 412750 w 2468283"/>
              <a:gd name="connsiteY11" fmla="*/ 237317 h 1388198"/>
              <a:gd name="connsiteX12" fmla="*/ 293968 w 2468283"/>
              <a:gd name="connsiteY12" fmla="*/ 60264 h 1388198"/>
              <a:gd name="connsiteX13" fmla="*/ 2176556 w 2468283"/>
              <a:gd name="connsiteY13" fmla="*/ 19923 h 1388198"/>
              <a:gd name="connsiteX14" fmla="*/ 2176556 w 2468283"/>
              <a:gd name="connsiteY14" fmla="*/ 19923 h 1388198"/>
              <a:gd name="connsiteX15" fmla="*/ 2381111 w 2468283"/>
              <a:gd name="connsiteY15" fmla="*/ 0 h 1388198"/>
              <a:gd name="connsiteX0" fmla="*/ 2381111 w 2468283"/>
              <a:gd name="connsiteY0" fmla="*/ 0 h 1388198"/>
              <a:gd name="connsiteX1" fmla="*/ 2356113 w 2468283"/>
              <a:gd name="connsiteY1" fmla="*/ 1385950 h 1388198"/>
              <a:gd name="connsiteX2" fmla="*/ 2213239 w 2468283"/>
              <a:gd name="connsiteY2" fmla="*/ 1364635 h 1388198"/>
              <a:gd name="connsiteX3" fmla="*/ 412749 w 2468283"/>
              <a:gd name="connsiteY3" fmla="*/ 1304117 h 1388198"/>
              <a:gd name="connsiteX4" fmla="*/ 412748 w 2468283"/>
              <a:gd name="connsiteY4" fmla="*/ 1129305 h 1388198"/>
              <a:gd name="connsiteX5" fmla="*/ 2190003 w 2468283"/>
              <a:gd name="connsiteY5" fmla="*/ 1068794 h 1388198"/>
              <a:gd name="connsiteX6" fmla="*/ 2082427 w 2468283"/>
              <a:gd name="connsiteY6" fmla="*/ 826747 h 1388198"/>
              <a:gd name="connsiteX7" fmla="*/ 412749 w 2468283"/>
              <a:gd name="connsiteY7" fmla="*/ 770717 h 1388198"/>
              <a:gd name="connsiteX8" fmla="*/ 412748 w 2468283"/>
              <a:gd name="connsiteY8" fmla="*/ 595905 h 1388198"/>
              <a:gd name="connsiteX9" fmla="*/ 2116409 w 2468283"/>
              <a:gd name="connsiteY9" fmla="*/ 553080 h 1388198"/>
              <a:gd name="connsiteX10" fmla="*/ 2109321 w 2468283"/>
              <a:gd name="connsiteY10" fmla="*/ 302311 h 1388198"/>
              <a:gd name="connsiteX11" fmla="*/ 412750 w 2468283"/>
              <a:gd name="connsiteY11" fmla="*/ 237317 h 1388198"/>
              <a:gd name="connsiteX12" fmla="*/ 293968 w 2468283"/>
              <a:gd name="connsiteY12" fmla="*/ 60264 h 1388198"/>
              <a:gd name="connsiteX13" fmla="*/ 2176556 w 2468283"/>
              <a:gd name="connsiteY13" fmla="*/ 19923 h 1388198"/>
              <a:gd name="connsiteX14" fmla="*/ 2176556 w 2468283"/>
              <a:gd name="connsiteY14" fmla="*/ 19923 h 1388198"/>
              <a:gd name="connsiteX15" fmla="*/ 2381111 w 2468283"/>
              <a:gd name="connsiteY15" fmla="*/ 0 h 1388198"/>
              <a:gd name="connsiteX0" fmla="*/ 2381111 w 2431085"/>
              <a:gd name="connsiteY0" fmla="*/ 0 h 1388198"/>
              <a:gd name="connsiteX1" fmla="*/ 2356113 w 2431085"/>
              <a:gd name="connsiteY1" fmla="*/ 1385950 h 1388198"/>
              <a:gd name="connsiteX2" fmla="*/ 2213239 w 2431085"/>
              <a:gd name="connsiteY2" fmla="*/ 1364635 h 1388198"/>
              <a:gd name="connsiteX3" fmla="*/ 412749 w 2431085"/>
              <a:gd name="connsiteY3" fmla="*/ 1304117 h 1388198"/>
              <a:gd name="connsiteX4" fmla="*/ 412748 w 2431085"/>
              <a:gd name="connsiteY4" fmla="*/ 1129305 h 1388198"/>
              <a:gd name="connsiteX5" fmla="*/ 2109810 w 2431085"/>
              <a:gd name="connsiteY5" fmla="*/ 1103672 h 1388198"/>
              <a:gd name="connsiteX6" fmla="*/ 2082427 w 2431085"/>
              <a:gd name="connsiteY6" fmla="*/ 826747 h 1388198"/>
              <a:gd name="connsiteX7" fmla="*/ 412749 w 2431085"/>
              <a:gd name="connsiteY7" fmla="*/ 770717 h 1388198"/>
              <a:gd name="connsiteX8" fmla="*/ 412748 w 2431085"/>
              <a:gd name="connsiteY8" fmla="*/ 595905 h 1388198"/>
              <a:gd name="connsiteX9" fmla="*/ 2116409 w 2431085"/>
              <a:gd name="connsiteY9" fmla="*/ 553080 h 1388198"/>
              <a:gd name="connsiteX10" fmla="*/ 2109321 w 2431085"/>
              <a:gd name="connsiteY10" fmla="*/ 302311 h 1388198"/>
              <a:gd name="connsiteX11" fmla="*/ 412750 w 2431085"/>
              <a:gd name="connsiteY11" fmla="*/ 237317 h 1388198"/>
              <a:gd name="connsiteX12" fmla="*/ 293968 w 2431085"/>
              <a:gd name="connsiteY12" fmla="*/ 60264 h 1388198"/>
              <a:gd name="connsiteX13" fmla="*/ 2176556 w 2431085"/>
              <a:gd name="connsiteY13" fmla="*/ 19923 h 1388198"/>
              <a:gd name="connsiteX14" fmla="*/ 2176556 w 2431085"/>
              <a:gd name="connsiteY14" fmla="*/ 19923 h 1388198"/>
              <a:gd name="connsiteX15" fmla="*/ 2381111 w 2431085"/>
              <a:gd name="connsiteY15" fmla="*/ 0 h 1388198"/>
              <a:gd name="connsiteX0" fmla="*/ 2381111 w 2431085"/>
              <a:gd name="connsiteY0" fmla="*/ 0 h 1388198"/>
              <a:gd name="connsiteX1" fmla="*/ 2356113 w 2431085"/>
              <a:gd name="connsiteY1" fmla="*/ 1385950 h 1388198"/>
              <a:gd name="connsiteX2" fmla="*/ 2213239 w 2431085"/>
              <a:gd name="connsiteY2" fmla="*/ 1364635 h 1388198"/>
              <a:gd name="connsiteX3" fmla="*/ 412749 w 2431085"/>
              <a:gd name="connsiteY3" fmla="*/ 1304117 h 1388198"/>
              <a:gd name="connsiteX4" fmla="*/ 412748 w 2431085"/>
              <a:gd name="connsiteY4" fmla="*/ 1129305 h 1388198"/>
              <a:gd name="connsiteX5" fmla="*/ 2109810 w 2431085"/>
              <a:gd name="connsiteY5" fmla="*/ 1103672 h 1388198"/>
              <a:gd name="connsiteX6" fmla="*/ 2082427 w 2431085"/>
              <a:gd name="connsiteY6" fmla="*/ 826747 h 1388198"/>
              <a:gd name="connsiteX7" fmla="*/ 412749 w 2431085"/>
              <a:gd name="connsiteY7" fmla="*/ 770717 h 1388198"/>
              <a:gd name="connsiteX8" fmla="*/ 412748 w 2431085"/>
              <a:gd name="connsiteY8" fmla="*/ 595905 h 1388198"/>
              <a:gd name="connsiteX9" fmla="*/ 2116409 w 2431085"/>
              <a:gd name="connsiteY9" fmla="*/ 553080 h 1388198"/>
              <a:gd name="connsiteX10" fmla="*/ 2109321 w 2431085"/>
              <a:gd name="connsiteY10" fmla="*/ 302311 h 1388198"/>
              <a:gd name="connsiteX11" fmla="*/ 412750 w 2431085"/>
              <a:gd name="connsiteY11" fmla="*/ 237317 h 1388198"/>
              <a:gd name="connsiteX12" fmla="*/ 293968 w 2431085"/>
              <a:gd name="connsiteY12" fmla="*/ 60264 h 1388198"/>
              <a:gd name="connsiteX13" fmla="*/ 2176556 w 2431085"/>
              <a:gd name="connsiteY13" fmla="*/ 19923 h 1388198"/>
              <a:gd name="connsiteX14" fmla="*/ 2176556 w 2431085"/>
              <a:gd name="connsiteY14" fmla="*/ 19923 h 1388198"/>
              <a:gd name="connsiteX15" fmla="*/ 2381111 w 2431085"/>
              <a:gd name="connsiteY15" fmla="*/ 0 h 1388198"/>
              <a:gd name="connsiteX0" fmla="*/ 2381111 w 2431085"/>
              <a:gd name="connsiteY0" fmla="*/ 0 h 1388198"/>
              <a:gd name="connsiteX1" fmla="*/ 2356113 w 2431085"/>
              <a:gd name="connsiteY1" fmla="*/ 1385950 h 1388198"/>
              <a:gd name="connsiteX2" fmla="*/ 2213239 w 2431085"/>
              <a:gd name="connsiteY2" fmla="*/ 1364635 h 1388198"/>
              <a:gd name="connsiteX3" fmla="*/ 412749 w 2431085"/>
              <a:gd name="connsiteY3" fmla="*/ 1304117 h 1388198"/>
              <a:gd name="connsiteX4" fmla="*/ 412748 w 2431085"/>
              <a:gd name="connsiteY4" fmla="*/ 1129305 h 1388198"/>
              <a:gd name="connsiteX5" fmla="*/ 2109810 w 2431085"/>
              <a:gd name="connsiteY5" fmla="*/ 1103672 h 1388198"/>
              <a:gd name="connsiteX6" fmla="*/ 2122524 w 2431085"/>
              <a:gd name="connsiteY6" fmla="*/ 844185 h 1388198"/>
              <a:gd name="connsiteX7" fmla="*/ 412749 w 2431085"/>
              <a:gd name="connsiteY7" fmla="*/ 770717 h 1388198"/>
              <a:gd name="connsiteX8" fmla="*/ 412748 w 2431085"/>
              <a:gd name="connsiteY8" fmla="*/ 595905 h 1388198"/>
              <a:gd name="connsiteX9" fmla="*/ 2116409 w 2431085"/>
              <a:gd name="connsiteY9" fmla="*/ 553080 h 1388198"/>
              <a:gd name="connsiteX10" fmla="*/ 2109321 w 2431085"/>
              <a:gd name="connsiteY10" fmla="*/ 302311 h 1388198"/>
              <a:gd name="connsiteX11" fmla="*/ 412750 w 2431085"/>
              <a:gd name="connsiteY11" fmla="*/ 237317 h 1388198"/>
              <a:gd name="connsiteX12" fmla="*/ 293968 w 2431085"/>
              <a:gd name="connsiteY12" fmla="*/ 60264 h 1388198"/>
              <a:gd name="connsiteX13" fmla="*/ 2176556 w 2431085"/>
              <a:gd name="connsiteY13" fmla="*/ 19923 h 1388198"/>
              <a:gd name="connsiteX14" fmla="*/ 2176556 w 2431085"/>
              <a:gd name="connsiteY14" fmla="*/ 19923 h 1388198"/>
              <a:gd name="connsiteX15" fmla="*/ 2381111 w 2431085"/>
              <a:gd name="connsiteY15" fmla="*/ 0 h 1388198"/>
              <a:gd name="connsiteX0" fmla="*/ 2381111 w 2431085"/>
              <a:gd name="connsiteY0" fmla="*/ 0 h 1388198"/>
              <a:gd name="connsiteX1" fmla="*/ 2356113 w 2431085"/>
              <a:gd name="connsiteY1" fmla="*/ 1385950 h 1388198"/>
              <a:gd name="connsiteX2" fmla="*/ 2213239 w 2431085"/>
              <a:gd name="connsiteY2" fmla="*/ 1364635 h 1388198"/>
              <a:gd name="connsiteX3" fmla="*/ 412749 w 2431085"/>
              <a:gd name="connsiteY3" fmla="*/ 1304117 h 1388198"/>
              <a:gd name="connsiteX4" fmla="*/ 412748 w 2431085"/>
              <a:gd name="connsiteY4" fmla="*/ 1129305 h 1388198"/>
              <a:gd name="connsiteX5" fmla="*/ 2109810 w 2431085"/>
              <a:gd name="connsiteY5" fmla="*/ 1103672 h 1388198"/>
              <a:gd name="connsiteX6" fmla="*/ 2122524 w 2431085"/>
              <a:gd name="connsiteY6" fmla="*/ 844185 h 1388198"/>
              <a:gd name="connsiteX7" fmla="*/ 412749 w 2431085"/>
              <a:gd name="connsiteY7" fmla="*/ 770717 h 1388198"/>
              <a:gd name="connsiteX8" fmla="*/ 412748 w 2431085"/>
              <a:gd name="connsiteY8" fmla="*/ 595905 h 1388198"/>
              <a:gd name="connsiteX9" fmla="*/ 2116409 w 2431085"/>
              <a:gd name="connsiteY9" fmla="*/ 553080 h 1388198"/>
              <a:gd name="connsiteX10" fmla="*/ 2109321 w 2431085"/>
              <a:gd name="connsiteY10" fmla="*/ 302311 h 1388198"/>
              <a:gd name="connsiteX11" fmla="*/ 412750 w 2431085"/>
              <a:gd name="connsiteY11" fmla="*/ 237317 h 1388198"/>
              <a:gd name="connsiteX12" fmla="*/ 293968 w 2431085"/>
              <a:gd name="connsiteY12" fmla="*/ 60264 h 1388198"/>
              <a:gd name="connsiteX13" fmla="*/ 2176556 w 2431085"/>
              <a:gd name="connsiteY13" fmla="*/ 19923 h 1388198"/>
              <a:gd name="connsiteX14" fmla="*/ 2176556 w 2431085"/>
              <a:gd name="connsiteY14" fmla="*/ 19923 h 1388198"/>
              <a:gd name="connsiteX15" fmla="*/ 2381111 w 2431085"/>
              <a:gd name="connsiteY15" fmla="*/ 0 h 1388198"/>
              <a:gd name="connsiteX0" fmla="*/ 2381111 w 2431085"/>
              <a:gd name="connsiteY0" fmla="*/ 0 h 1388198"/>
              <a:gd name="connsiteX1" fmla="*/ 2356113 w 2431085"/>
              <a:gd name="connsiteY1" fmla="*/ 1385950 h 1388198"/>
              <a:gd name="connsiteX2" fmla="*/ 2213239 w 2431085"/>
              <a:gd name="connsiteY2" fmla="*/ 1364635 h 1388198"/>
              <a:gd name="connsiteX3" fmla="*/ 412749 w 2431085"/>
              <a:gd name="connsiteY3" fmla="*/ 1304117 h 1388198"/>
              <a:gd name="connsiteX4" fmla="*/ 412748 w 2431085"/>
              <a:gd name="connsiteY4" fmla="*/ 1129305 h 1388198"/>
              <a:gd name="connsiteX5" fmla="*/ 2109810 w 2431085"/>
              <a:gd name="connsiteY5" fmla="*/ 1103672 h 1388198"/>
              <a:gd name="connsiteX6" fmla="*/ 2122524 w 2431085"/>
              <a:gd name="connsiteY6" fmla="*/ 844185 h 1388198"/>
              <a:gd name="connsiteX7" fmla="*/ 412749 w 2431085"/>
              <a:gd name="connsiteY7" fmla="*/ 770717 h 1388198"/>
              <a:gd name="connsiteX8" fmla="*/ 412748 w 2431085"/>
              <a:gd name="connsiteY8" fmla="*/ 595905 h 1388198"/>
              <a:gd name="connsiteX9" fmla="*/ 2116409 w 2431085"/>
              <a:gd name="connsiteY9" fmla="*/ 553080 h 1388198"/>
              <a:gd name="connsiteX10" fmla="*/ 2109321 w 2431085"/>
              <a:gd name="connsiteY10" fmla="*/ 302311 h 1388198"/>
              <a:gd name="connsiteX11" fmla="*/ 412750 w 2431085"/>
              <a:gd name="connsiteY11" fmla="*/ 237317 h 1388198"/>
              <a:gd name="connsiteX12" fmla="*/ 293968 w 2431085"/>
              <a:gd name="connsiteY12" fmla="*/ 60264 h 1388198"/>
              <a:gd name="connsiteX13" fmla="*/ 2176556 w 2431085"/>
              <a:gd name="connsiteY13" fmla="*/ 19923 h 1388198"/>
              <a:gd name="connsiteX14" fmla="*/ 2176556 w 2431085"/>
              <a:gd name="connsiteY14" fmla="*/ 19923 h 1388198"/>
              <a:gd name="connsiteX15" fmla="*/ 2381111 w 2431085"/>
              <a:gd name="connsiteY15" fmla="*/ 0 h 1388198"/>
              <a:gd name="connsiteX0" fmla="*/ 2381111 w 2541299"/>
              <a:gd name="connsiteY0" fmla="*/ 0 h 1581988"/>
              <a:gd name="connsiteX1" fmla="*/ 2213239 w 2541299"/>
              <a:gd name="connsiteY1" fmla="*/ 1364635 h 1581988"/>
              <a:gd name="connsiteX2" fmla="*/ 412749 w 2541299"/>
              <a:gd name="connsiteY2" fmla="*/ 1304117 h 1581988"/>
              <a:gd name="connsiteX3" fmla="*/ 412748 w 2541299"/>
              <a:gd name="connsiteY3" fmla="*/ 1129305 h 1581988"/>
              <a:gd name="connsiteX4" fmla="*/ 2109810 w 2541299"/>
              <a:gd name="connsiteY4" fmla="*/ 1103672 h 1581988"/>
              <a:gd name="connsiteX5" fmla="*/ 2122524 w 2541299"/>
              <a:gd name="connsiteY5" fmla="*/ 844185 h 1581988"/>
              <a:gd name="connsiteX6" fmla="*/ 412749 w 2541299"/>
              <a:gd name="connsiteY6" fmla="*/ 770717 h 1581988"/>
              <a:gd name="connsiteX7" fmla="*/ 412748 w 2541299"/>
              <a:gd name="connsiteY7" fmla="*/ 595905 h 1581988"/>
              <a:gd name="connsiteX8" fmla="*/ 2116409 w 2541299"/>
              <a:gd name="connsiteY8" fmla="*/ 553080 h 1581988"/>
              <a:gd name="connsiteX9" fmla="*/ 2109321 w 2541299"/>
              <a:gd name="connsiteY9" fmla="*/ 302311 h 1581988"/>
              <a:gd name="connsiteX10" fmla="*/ 412750 w 2541299"/>
              <a:gd name="connsiteY10" fmla="*/ 237317 h 1581988"/>
              <a:gd name="connsiteX11" fmla="*/ 293968 w 2541299"/>
              <a:gd name="connsiteY11" fmla="*/ 60264 h 1581988"/>
              <a:gd name="connsiteX12" fmla="*/ 2176556 w 2541299"/>
              <a:gd name="connsiteY12" fmla="*/ 19923 h 1581988"/>
              <a:gd name="connsiteX13" fmla="*/ 2176556 w 2541299"/>
              <a:gd name="connsiteY13" fmla="*/ 19923 h 1581988"/>
              <a:gd name="connsiteX14" fmla="*/ 2381111 w 2541299"/>
              <a:gd name="connsiteY14" fmla="*/ 0 h 1581988"/>
              <a:gd name="connsiteX0" fmla="*/ 2381111 w 2601450"/>
              <a:gd name="connsiteY0" fmla="*/ 0 h 1564555"/>
              <a:gd name="connsiteX1" fmla="*/ 2273390 w 2601450"/>
              <a:gd name="connsiteY1" fmla="*/ 1347202 h 1564555"/>
              <a:gd name="connsiteX2" fmla="*/ 412749 w 2601450"/>
              <a:gd name="connsiteY2" fmla="*/ 1304117 h 1564555"/>
              <a:gd name="connsiteX3" fmla="*/ 412748 w 2601450"/>
              <a:gd name="connsiteY3" fmla="*/ 1129305 h 1564555"/>
              <a:gd name="connsiteX4" fmla="*/ 2109810 w 2601450"/>
              <a:gd name="connsiteY4" fmla="*/ 1103672 h 1564555"/>
              <a:gd name="connsiteX5" fmla="*/ 2122524 w 2601450"/>
              <a:gd name="connsiteY5" fmla="*/ 844185 h 1564555"/>
              <a:gd name="connsiteX6" fmla="*/ 412749 w 2601450"/>
              <a:gd name="connsiteY6" fmla="*/ 770717 h 1564555"/>
              <a:gd name="connsiteX7" fmla="*/ 412748 w 2601450"/>
              <a:gd name="connsiteY7" fmla="*/ 595905 h 1564555"/>
              <a:gd name="connsiteX8" fmla="*/ 2116409 w 2601450"/>
              <a:gd name="connsiteY8" fmla="*/ 553080 h 1564555"/>
              <a:gd name="connsiteX9" fmla="*/ 2109321 w 2601450"/>
              <a:gd name="connsiteY9" fmla="*/ 302311 h 1564555"/>
              <a:gd name="connsiteX10" fmla="*/ 412750 w 2601450"/>
              <a:gd name="connsiteY10" fmla="*/ 237317 h 1564555"/>
              <a:gd name="connsiteX11" fmla="*/ 293968 w 2601450"/>
              <a:gd name="connsiteY11" fmla="*/ 60264 h 1564555"/>
              <a:gd name="connsiteX12" fmla="*/ 2176556 w 2601450"/>
              <a:gd name="connsiteY12" fmla="*/ 19923 h 1564555"/>
              <a:gd name="connsiteX13" fmla="*/ 2176556 w 2601450"/>
              <a:gd name="connsiteY13" fmla="*/ 19923 h 1564555"/>
              <a:gd name="connsiteX14" fmla="*/ 2381111 w 2601450"/>
              <a:gd name="connsiteY14" fmla="*/ 0 h 1564555"/>
              <a:gd name="connsiteX0" fmla="*/ 2381111 w 2601450"/>
              <a:gd name="connsiteY0" fmla="*/ 0 h 1398901"/>
              <a:gd name="connsiteX1" fmla="*/ 2273390 w 2601450"/>
              <a:gd name="connsiteY1" fmla="*/ 1347202 h 1398901"/>
              <a:gd name="connsiteX2" fmla="*/ 412749 w 2601450"/>
              <a:gd name="connsiteY2" fmla="*/ 1304117 h 1398901"/>
              <a:gd name="connsiteX3" fmla="*/ 412748 w 2601450"/>
              <a:gd name="connsiteY3" fmla="*/ 1129305 h 1398901"/>
              <a:gd name="connsiteX4" fmla="*/ 2109810 w 2601450"/>
              <a:gd name="connsiteY4" fmla="*/ 1103672 h 1398901"/>
              <a:gd name="connsiteX5" fmla="*/ 2122524 w 2601450"/>
              <a:gd name="connsiteY5" fmla="*/ 844185 h 1398901"/>
              <a:gd name="connsiteX6" fmla="*/ 412749 w 2601450"/>
              <a:gd name="connsiteY6" fmla="*/ 770717 h 1398901"/>
              <a:gd name="connsiteX7" fmla="*/ 412748 w 2601450"/>
              <a:gd name="connsiteY7" fmla="*/ 595905 h 1398901"/>
              <a:gd name="connsiteX8" fmla="*/ 2116409 w 2601450"/>
              <a:gd name="connsiteY8" fmla="*/ 553080 h 1398901"/>
              <a:gd name="connsiteX9" fmla="*/ 2109321 w 2601450"/>
              <a:gd name="connsiteY9" fmla="*/ 302311 h 1398901"/>
              <a:gd name="connsiteX10" fmla="*/ 412750 w 2601450"/>
              <a:gd name="connsiteY10" fmla="*/ 237317 h 1398901"/>
              <a:gd name="connsiteX11" fmla="*/ 293968 w 2601450"/>
              <a:gd name="connsiteY11" fmla="*/ 60264 h 1398901"/>
              <a:gd name="connsiteX12" fmla="*/ 2176556 w 2601450"/>
              <a:gd name="connsiteY12" fmla="*/ 19923 h 1398901"/>
              <a:gd name="connsiteX13" fmla="*/ 2176556 w 2601450"/>
              <a:gd name="connsiteY13" fmla="*/ 19923 h 1398901"/>
              <a:gd name="connsiteX14" fmla="*/ 2381111 w 2601450"/>
              <a:gd name="connsiteY14" fmla="*/ 0 h 1398901"/>
              <a:gd name="connsiteX0" fmla="*/ 2381111 w 2601450"/>
              <a:gd name="connsiteY0" fmla="*/ 0 h 1398901"/>
              <a:gd name="connsiteX1" fmla="*/ 2273390 w 2601450"/>
              <a:gd name="connsiteY1" fmla="*/ 1347202 h 1398901"/>
              <a:gd name="connsiteX2" fmla="*/ 402725 w 2601450"/>
              <a:gd name="connsiteY2" fmla="*/ 1338991 h 1398901"/>
              <a:gd name="connsiteX3" fmla="*/ 412748 w 2601450"/>
              <a:gd name="connsiteY3" fmla="*/ 1129305 h 1398901"/>
              <a:gd name="connsiteX4" fmla="*/ 2109810 w 2601450"/>
              <a:gd name="connsiteY4" fmla="*/ 1103672 h 1398901"/>
              <a:gd name="connsiteX5" fmla="*/ 2122524 w 2601450"/>
              <a:gd name="connsiteY5" fmla="*/ 844185 h 1398901"/>
              <a:gd name="connsiteX6" fmla="*/ 412749 w 2601450"/>
              <a:gd name="connsiteY6" fmla="*/ 770717 h 1398901"/>
              <a:gd name="connsiteX7" fmla="*/ 412748 w 2601450"/>
              <a:gd name="connsiteY7" fmla="*/ 595905 h 1398901"/>
              <a:gd name="connsiteX8" fmla="*/ 2116409 w 2601450"/>
              <a:gd name="connsiteY8" fmla="*/ 553080 h 1398901"/>
              <a:gd name="connsiteX9" fmla="*/ 2109321 w 2601450"/>
              <a:gd name="connsiteY9" fmla="*/ 302311 h 1398901"/>
              <a:gd name="connsiteX10" fmla="*/ 412750 w 2601450"/>
              <a:gd name="connsiteY10" fmla="*/ 237317 h 1398901"/>
              <a:gd name="connsiteX11" fmla="*/ 293968 w 2601450"/>
              <a:gd name="connsiteY11" fmla="*/ 60264 h 1398901"/>
              <a:gd name="connsiteX12" fmla="*/ 2176556 w 2601450"/>
              <a:gd name="connsiteY12" fmla="*/ 19923 h 1398901"/>
              <a:gd name="connsiteX13" fmla="*/ 2176556 w 2601450"/>
              <a:gd name="connsiteY13" fmla="*/ 19923 h 1398901"/>
              <a:gd name="connsiteX14" fmla="*/ 2381111 w 2601450"/>
              <a:gd name="connsiteY14" fmla="*/ 0 h 1398901"/>
              <a:gd name="connsiteX0" fmla="*/ 2381111 w 2387225"/>
              <a:gd name="connsiteY0" fmla="*/ 0 h 1398901"/>
              <a:gd name="connsiteX1" fmla="*/ 2273390 w 2387225"/>
              <a:gd name="connsiteY1" fmla="*/ 1347202 h 1398901"/>
              <a:gd name="connsiteX2" fmla="*/ 402725 w 2387225"/>
              <a:gd name="connsiteY2" fmla="*/ 1338991 h 1398901"/>
              <a:gd name="connsiteX3" fmla="*/ 412748 w 2387225"/>
              <a:gd name="connsiteY3" fmla="*/ 1129305 h 1398901"/>
              <a:gd name="connsiteX4" fmla="*/ 2109810 w 2387225"/>
              <a:gd name="connsiteY4" fmla="*/ 1103672 h 1398901"/>
              <a:gd name="connsiteX5" fmla="*/ 2122524 w 2387225"/>
              <a:gd name="connsiteY5" fmla="*/ 844185 h 1398901"/>
              <a:gd name="connsiteX6" fmla="*/ 412749 w 2387225"/>
              <a:gd name="connsiteY6" fmla="*/ 770717 h 1398901"/>
              <a:gd name="connsiteX7" fmla="*/ 412748 w 2387225"/>
              <a:gd name="connsiteY7" fmla="*/ 595905 h 1398901"/>
              <a:gd name="connsiteX8" fmla="*/ 2116409 w 2387225"/>
              <a:gd name="connsiteY8" fmla="*/ 553080 h 1398901"/>
              <a:gd name="connsiteX9" fmla="*/ 2109321 w 2387225"/>
              <a:gd name="connsiteY9" fmla="*/ 302311 h 1398901"/>
              <a:gd name="connsiteX10" fmla="*/ 412750 w 2387225"/>
              <a:gd name="connsiteY10" fmla="*/ 237317 h 1398901"/>
              <a:gd name="connsiteX11" fmla="*/ 293968 w 2387225"/>
              <a:gd name="connsiteY11" fmla="*/ 60264 h 1398901"/>
              <a:gd name="connsiteX12" fmla="*/ 2176556 w 2387225"/>
              <a:gd name="connsiteY12" fmla="*/ 19923 h 1398901"/>
              <a:gd name="connsiteX13" fmla="*/ 2176556 w 2387225"/>
              <a:gd name="connsiteY13" fmla="*/ 19923 h 1398901"/>
              <a:gd name="connsiteX14" fmla="*/ 2381111 w 2387225"/>
              <a:gd name="connsiteY14" fmla="*/ 0 h 1398901"/>
              <a:gd name="connsiteX0" fmla="*/ 2176556 w 2295098"/>
              <a:gd name="connsiteY0" fmla="*/ 0 h 1378978"/>
              <a:gd name="connsiteX1" fmla="*/ 2273390 w 2295098"/>
              <a:gd name="connsiteY1" fmla="*/ 1327279 h 1378978"/>
              <a:gd name="connsiteX2" fmla="*/ 402725 w 2295098"/>
              <a:gd name="connsiteY2" fmla="*/ 1319068 h 1378978"/>
              <a:gd name="connsiteX3" fmla="*/ 412748 w 2295098"/>
              <a:gd name="connsiteY3" fmla="*/ 1109382 h 1378978"/>
              <a:gd name="connsiteX4" fmla="*/ 2109810 w 2295098"/>
              <a:gd name="connsiteY4" fmla="*/ 1083749 h 1378978"/>
              <a:gd name="connsiteX5" fmla="*/ 2122524 w 2295098"/>
              <a:gd name="connsiteY5" fmla="*/ 824262 h 1378978"/>
              <a:gd name="connsiteX6" fmla="*/ 412749 w 2295098"/>
              <a:gd name="connsiteY6" fmla="*/ 750794 h 1378978"/>
              <a:gd name="connsiteX7" fmla="*/ 412748 w 2295098"/>
              <a:gd name="connsiteY7" fmla="*/ 575982 h 1378978"/>
              <a:gd name="connsiteX8" fmla="*/ 2116409 w 2295098"/>
              <a:gd name="connsiteY8" fmla="*/ 533157 h 1378978"/>
              <a:gd name="connsiteX9" fmla="*/ 2109321 w 2295098"/>
              <a:gd name="connsiteY9" fmla="*/ 282388 h 1378978"/>
              <a:gd name="connsiteX10" fmla="*/ 412750 w 2295098"/>
              <a:gd name="connsiteY10" fmla="*/ 217394 h 1378978"/>
              <a:gd name="connsiteX11" fmla="*/ 293968 w 2295098"/>
              <a:gd name="connsiteY11" fmla="*/ 40341 h 1378978"/>
              <a:gd name="connsiteX12" fmla="*/ 2176556 w 2295098"/>
              <a:gd name="connsiteY12" fmla="*/ 0 h 1378978"/>
              <a:gd name="connsiteX13" fmla="*/ 2176556 w 2295098"/>
              <a:gd name="connsiteY13" fmla="*/ 0 h 1378978"/>
              <a:gd name="connsiteX0" fmla="*/ 2276800 w 2507027"/>
              <a:gd name="connsiteY0" fmla="*/ 44137 h 1379520"/>
              <a:gd name="connsiteX1" fmla="*/ 2273390 w 2507027"/>
              <a:gd name="connsiteY1" fmla="*/ 1327821 h 1379520"/>
              <a:gd name="connsiteX2" fmla="*/ 402725 w 2507027"/>
              <a:gd name="connsiteY2" fmla="*/ 1319610 h 1379520"/>
              <a:gd name="connsiteX3" fmla="*/ 412748 w 2507027"/>
              <a:gd name="connsiteY3" fmla="*/ 1109924 h 1379520"/>
              <a:gd name="connsiteX4" fmla="*/ 2109810 w 2507027"/>
              <a:gd name="connsiteY4" fmla="*/ 1084291 h 1379520"/>
              <a:gd name="connsiteX5" fmla="*/ 2122524 w 2507027"/>
              <a:gd name="connsiteY5" fmla="*/ 824804 h 1379520"/>
              <a:gd name="connsiteX6" fmla="*/ 412749 w 2507027"/>
              <a:gd name="connsiteY6" fmla="*/ 751336 h 1379520"/>
              <a:gd name="connsiteX7" fmla="*/ 412748 w 2507027"/>
              <a:gd name="connsiteY7" fmla="*/ 576524 h 1379520"/>
              <a:gd name="connsiteX8" fmla="*/ 2116409 w 2507027"/>
              <a:gd name="connsiteY8" fmla="*/ 533699 h 1379520"/>
              <a:gd name="connsiteX9" fmla="*/ 2109321 w 2507027"/>
              <a:gd name="connsiteY9" fmla="*/ 282930 h 1379520"/>
              <a:gd name="connsiteX10" fmla="*/ 412750 w 2507027"/>
              <a:gd name="connsiteY10" fmla="*/ 217936 h 1379520"/>
              <a:gd name="connsiteX11" fmla="*/ 293968 w 2507027"/>
              <a:gd name="connsiteY11" fmla="*/ 40883 h 1379520"/>
              <a:gd name="connsiteX12" fmla="*/ 2176556 w 2507027"/>
              <a:gd name="connsiteY12" fmla="*/ 542 h 1379520"/>
              <a:gd name="connsiteX13" fmla="*/ 2276800 w 2507027"/>
              <a:gd name="connsiteY13" fmla="*/ 44137 h 1379520"/>
              <a:gd name="connsiteX0" fmla="*/ 2293507 w 2311805"/>
              <a:gd name="connsiteY0" fmla="*/ 214490 h 1549873"/>
              <a:gd name="connsiteX1" fmla="*/ 2290097 w 2311805"/>
              <a:gd name="connsiteY1" fmla="*/ 1498174 h 1549873"/>
              <a:gd name="connsiteX2" fmla="*/ 419432 w 2311805"/>
              <a:gd name="connsiteY2" fmla="*/ 1489963 h 1549873"/>
              <a:gd name="connsiteX3" fmla="*/ 429455 w 2311805"/>
              <a:gd name="connsiteY3" fmla="*/ 1280277 h 1549873"/>
              <a:gd name="connsiteX4" fmla="*/ 2126517 w 2311805"/>
              <a:gd name="connsiteY4" fmla="*/ 1254644 h 1549873"/>
              <a:gd name="connsiteX5" fmla="*/ 2139231 w 2311805"/>
              <a:gd name="connsiteY5" fmla="*/ 995157 h 1549873"/>
              <a:gd name="connsiteX6" fmla="*/ 429456 w 2311805"/>
              <a:gd name="connsiteY6" fmla="*/ 921689 h 1549873"/>
              <a:gd name="connsiteX7" fmla="*/ 429455 w 2311805"/>
              <a:gd name="connsiteY7" fmla="*/ 746877 h 1549873"/>
              <a:gd name="connsiteX8" fmla="*/ 2133116 w 2311805"/>
              <a:gd name="connsiteY8" fmla="*/ 704052 h 1549873"/>
              <a:gd name="connsiteX9" fmla="*/ 2126028 w 2311805"/>
              <a:gd name="connsiteY9" fmla="*/ 453283 h 1549873"/>
              <a:gd name="connsiteX10" fmla="*/ 429457 w 2311805"/>
              <a:gd name="connsiteY10" fmla="*/ 388289 h 1549873"/>
              <a:gd name="connsiteX11" fmla="*/ 310675 w 2311805"/>
              <a:gd name="connsiteY11" fmla="*/ 211236 h 1549873"/>
              <a:gd name="connsiteX12" fmla="*/ 2293507 w 2311805"/>
              <a:gd name="connsiteY12" fmla="*/ 214490 h 1549873"/>
              <a:gd name="connsiteX0" fmla="*/ 2293507 w 2311805"/>
              <a:gd name="connsiteY0" fmla="*/ 48837 h 1384220"/>
              <a:gd name="connsiteX1" fmla="*/ 2290097 w 2311805"/>
              <a:gd name="connsiteY1" fmla="*/ 1332521 h 1384220"/>
              <a:gd name="connsiteX2" fmla="*/ 419432 w 2311805"/>
              <a:gd name="connsiteY2" fmla="*/ 1324310 h 1384220"/>
              <a:gd name="connsiteX3" fmla="*/ 429455 w 2311805"/>
              <a:gd name="connsiteY3" fmla="*/ 1114624 h 1384220"/>
              <a:gd name="connsiteX4" fmla="*/ 2126517 w 2311805"/>
              <a:gd name="connsiteY4" fmla="*/ 1088991 h 1384220"/>
              <a:gd name="connsiteX5" fmla="*/ 2139231 w 2311805"/>
              <a:gd name="connsiteY5" fmla="*/ 829504 h 1384220"/>
              <a:gd name="connsiteX6" fmla="*/ 429456 w 2311805"/>
              <a:gd name="connsiteY6" fmla="*/ 756036 h 1384220"/>
              <a:gd name="connsiteX7" fmla="*/ 429455 w 2311805"/>
              <a:gd name="connsiteY7" fmla="*/ 581224 h 1384220"/>
              <a:gd name="connsiteX8" fmla="*/ 2133116 w 2311805"/>
              <a:gd name="connsiteY8" fmla="*/ 538399 h 1384220"/>
              <a:gd name="connsiteX9" fmla="*/ 2126028 w 2311805"/>
              <a:gd name="connsiteY9" fmla="*/ 287630 h 1384220"/>
              <a:gd name="connsiteX10" fmla="*/ 429457 w 2311805"/>
              <a:gd name="connsiteY10" fmla="*/ 222636 h 1384220"/>
              <a:gd name="connsiteX11" fmla="*/ 310675 w 2311805"/>
              <a:gd name="connsiteY11" fmla="*/ 45583 h 1384220"/>
              <a:gd name="connsiteX12" fmla="*/ 2293507 w 2311805"/>
              <a:gd name="connsiteY12" fmla="*/ 48837 h 1384220"/>
              <a:gd name="connsiteX0" fmla="*/ 2283483 w 2301781"/>
              <a:gd name="connsiteY0" fmla="*/ 58372 h 1393755"/>
              <a:gd name="connsiteX1" fmla="*/ 2280073 w 2301781"/>
              <a:gd name="connsiteY1" fmla="*/ 1342056 h 1393755"/>
              <a:gd name="connsiteX2" fmla="*/ 409408 w 2301781"/>
              <a:gd name="connsiteY2" fmla="*/ 1333845 h 1393755"/>
              <a:gd name="connsiteX3" fmla="*/ 419431 w 2301781"/>
              <a:gd name="connsiteY3" fmla="*/ 1124159 h 1393755"/>
              <a:gd name="connsiteX4" fmla="*/ 2116493 w 2301781"/>
              <a:gd name="connsiteY4" fmla="*/ 1098526 h 1393755"/>
              <a:gd name="connsiteX5" fmla="*/ 2129207 w 2301781"/>
              <a:gd name="connsiteY5" fmla="*/ 839039 h 1393755"/>
              <a:gd name="connsiteX6" fmla="*/ 419432 w 2301781"/>
              <a:gd name="connsiteY6" fmla="*/ 765571 h 1393755"/>
              <a:gd name="connsiteX7" fmla="*/ 419431 w 2301781"/>
              <a:gd name="connsiteY7" fmla="*/ 590759 h 1393755"/>
              <a:gd name="connsiteX8" fmla="*/ 2123092 w 2301781"/>
              <a:gd name="connsiteY8" fmla="*/ 547934 h 1393755"/>
              <a:gd name="connsiteX9" fmla="*/ 2116004 w 2301781"/>
              <a:gd name="connsiteY9" fmla="*/ 297165 h 1393755"/>
              <a:gd name="connsiteX10" fmla="*/ 419433 w 2301781"/>
              <a:gd name="connsiteY10" fmla="*/ 232171 h 1393755"/>
              <a:gd name="connsiteX11" fmla="*/ 310675 w 2301781"/>
              <a:gd name="connsiteY11" fmla="*/ 28966 h 1393755"/>
              <a:gd name="connsiteX12" fmla="*/ 2283483 w 2301781"/>
              <a:gd name="connsiteY12" fmla="*/ 58372 h 1393755"/>
              <a:gd name="connsiteX0" fmla="*/ 2283483 w 2301781"/>
              <a:gd name="connsiteY0" fmla="*/ 58370 h 1393753"/>
              <a:gd name="connsiteX1" fmla="*/ 2280073 w 2301781"/>
              <a:gd name="connsiteY1" fmla="*/ 1342054 h 1393753"/>
              <a:gd name="connsiteX2" fmla="*/ 409408 w 2301781"/>
              <a:gd name="connsiteY2" fmla="*/ 1333843 h 1393753"/>
              <a:gd name="connsiteX3" fmla="*/ 419431 w 2301781"/>
              <a:gd name="connsiteY3" fmla="*/ 1124157 h 1393753"/>
              <a:gd name="connsiteX4" fmla="*/ 2116493 w 2301781"/>
              <a:gd name="connsiteY4" fmla="*/ 1098524 h 1393753"/>
              <a:gd name="connsiteX5" fmla="*/ 2129207 w 2301781"/>
              <a:gd name="connsiteY5" fmla="*/ 839037 h 1393753"/>
              <a:gd name="connsiteX6" fmla="*/ 419432 w 2301781"/>
              <a:gd name="connsiteY6" fmla="*/ 765569 h 1393753"/>
              <a:gd name="connsiteX7" fmla="*/ 419431 w 2301781"/>
              <a:gd name="connsiteY7" fmla="*/ 590757 h 1393753"/>
              <a:gd name="connsiteX8" fmla="*/ 2123092 w 2301781"/>
              <a:gd name="connsiteY8" fmla="*/ 547932 h 1393753"/>
              <a:gd name="connsiteX9" fmla="*/ 2116004 w 2301781"/>
              <a:gd name="connsiteY9" fmla="*/ 297163 h 1393753"/>
              <a:gd name="connsiteX10" fmla="*/ 419433 w 2301781"/>
              <a:gd name="connsiteY10" fmla="*/ 232169 h 1393753"/>
              <a:gd name="connsiteX11" fmla="*/ 310675 w 2301781"/>
              <a:gd name="connsiteY11" fmla="*/ 28964 h 1393753"/>
              <a:gd name="connsiteX12" fmla="*/ 2283483 w 2301781"/>
              <a:gd name="connsiteY12" fmla="*/ 58370 h 1393753"/>
              <a:gd name="connsiteX0" fmla="*/ 2293506 w 2301781"/>
              <a:gd name="connsiteY0" fmla="*/ 48837 h 1419090"/>
              <a:gd name="connsiteX1" fmla="*/ 2280073 w 2301781"/>
              <a:gd name="connsiteY1" fmla="*/ 1367391 h 1419090"/>
              <a:gd name="connsiteX2" fmla="*/ 409408 w 2301781"/>
              <a:gd name="connsiteY2" fmla="*/ 1359180 h 1419090"/>
              <a:gd name="connsiteX3" fmla="*/ 419431 w 2301781"/>
              <a:gd name="connsiteY3" fmla="*/ 1149494 h 1419090"/>
              <a:gd name="connsiteX4" fmla="*/ 2116493 w 2301781"/>
              <a:gd name="connsiteY4" fmla="*/ 1123861 h 1419090"/>
              <a:gd name="connsiteX5" fmla="*/ 2129207 w 2301781"/>
              <a:gd name="connsiteY5" fmla="*/ 864374 h 1419090"/>
              <a:gd name="connsiteX6" fmla="*/ 419432 w 2301781"/>
              <a:gd name="connsiteY6" fmla="*/ 790906 h 1419090"/>
              <a:gd name="connsiteX7" fmla="*/ 419431 w 2301781"/>
              <a:gd name="connsiteY7" fmla="*/ 616094 h 1419090"/>
              <a:gd name="connsiteX8" fmla="*/ 2123092 w 2301781"/>
              <a:gd name="connsiteY8" fmla="*/ 573269 h 1419090"/>
              <a:gd name="connsiteX9" fmla="*/ 2116004 w 2301781"/>
              <a:gd name="connsiteY9" fmla="*/ 322500 h 1419090"/>
              <a:gd name="connsiteX10" fmla="*/ 419433 w 2301781"/>
              <a:gd name="connsiteY10" fmla="*/ 257506 h 1419090"/>
              <a:gd name="connsiteX11" fmla="*/ 310675 w 2301781"/>
              <a:gd name="connsiteY11" fmla="*/ 54301 h 1419090"/>
              <a:gd name="connsiteX12" fmla="*/ 2293506 w 2301781"/>
              <a:gd name="connsiteY12" fmla="*/ 48837 h 1419090"/>
              <a:gd name="connsiteX0" fmla="*/ 2293506 w 2301781"/>
              <a:gd name="connsiteY0" fmla="*/ 23499 h 1393752"/>
              <a:gd name="connsiteX1" fmla="*/ 2280073 w 2301781"/>
              <a:gd name="connsiteY1" fmla="*/ 1342053 h 1393752"/>
              <a:gd name="connsiteX2" fmla="*/ 409408 w 2301781"/>
              <a:gd name="connsiteY2" fmla="*/ 1333842 h 1393752"/>
              <a:gd name="connsiteX3" fmla="*/ 419431 w 2301781"/>
              <a:gd name="connsiteY3" fmla="*/ 1124156 h 1393752"/>
              <a:gd name="connsiteX4" fmla="*/ 2116493 w 2301781"/>
              <a:gd name="connsiteY4" fmla="*/ 1098523 h 1393752"/>
              <a:gd name="connsiteX5" fmla="*/ 2129207 w 2301781"/>
              <a:gd name="connsiteY5" fmla="*/ 839036 h 1393752"/>
              <a:gd name="connsiteX6" fmla="*/ 419432 w 2301781"/>
              <a:gd name="connsiteY6" fmla="*/ 765568 h 1393752"/>
              <a:gd name="connsiteX7" fmla="*/ 419431 w 2301781"/>
              <a:gd name="connsiteY7" fmla="*/ 590756 h 1393752"/>
              <a:gd name="connsiteX8" fmla="*/ 2123092 w 2301781"/>
              <a:gd name="connsiteY8" fmla="*/ 547931 h 1393752"/>
              <a:gd name="connsiteX9" fmla="*/ 2116004 w 2301781"/>
              <a:gd name="connsiteY9" fmla="*/ 297162 h 1393752"/>
              <a:gd name="connsiteX10" fmla="*/ 419433 w 2301781"/>
              <a:gd name="connsiteY10" fmla="*/ 232168 h 1393752"/>
              <a:gd name="connsiteX11" fmla="*/ 310675 w 2301781"/>
              <a:gd name="connsiteY11" fmla="*/ 28963 h 1393752"/>
              <a:gd name="connsiteX12" fmla="*/ 2293506 w 2301781"/>
              <a:gd name="connsiteY12" fmla="*/ 23499 h 139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01781" h="1393752">
                <a:moveTo>
                  <a:pt x="2293506" y="23499"/>
                </a:moveTo>
                <a:cubicBezTo>
                  <a:pt x="2292369" y="451394"/>
                  <a:pt x="2281210" y="914158"/>
                  <a:pt x="2280073" y="1342053"/>
                </a:cubicBezTo>
                <a:cubicBezTo>
                  <a:pt x="1911914" y="1393752"/>
                  <a:pt x="719515" y="1370158"/>
                  <a:pt x="409408" y="1333842"/>
                </a:cubicBezTo>
                <a:cubicBezTo>
                  <a:pt x="99301" y="1297526"/>
                  <a:pt x="134917" y="1163376"/>
                  <a:pt x="419431" y="1124156"/>
                </a:cubicBezTo>
                <a:cubicBezTo>
                  <a:pt x="703945" y="1084936"/>
                  <a:pt x="1838213" y="1148949"/>
                  <a:pt x="2116493" y="1098523"/>
                </a:cubicBezTo>
                <a:cubicBezTo>
                  <a:pt x="2264454" y="1004504"/>
                  <a:pt x="2301781" y="929403"/>
                  <a:pt x="2129207" y="839036"/>
                </a:cubicBezTo>
                <a:cubicBezTo>
                  <a:pt x="1846364" y="783544"/>
                  <a:pt x="704395" y="806948"/>
                  <a:pt x="419432" y="765568"/>
                </a:cubicBezTo>
                <a:cubicBezTo>
                  <a:pt x="134469" y="724188"/>
                  <a:pt x="125463" y="628483"/>
                  <a:pt x="419431" y="590756"/>
                </a:cubicBezTo>
                <a:cubicBezTo>
                  <a:pt x="695470" y="548548"/>
                  <a:pt x="1840330" y="596863"/>
                  <a:pt x="2123092" y="547931"/>
                </a:cubicBezTo>
                <a:cubicBezTo>
                  <a:pt x="2245460" y="464132"/>
                  <a:pt x="2299702" y="357057"/>
                  <a:pt x="2116004" y="297162"/>
                </a:cubicBezTo>
                <a:cubicBezTo>
                  <a:pt x="1822036" y="245988"/>
                  <a:pt x="720321" y="276868"/>
                  <a:pt x="419433" y="232168"/>
                </a:cubicBezTo>
                <a:cubicBezTo>
                  <a:pt x="118545" y="187468"/>
                  <a:pt x="0" y="57929"/>
                  <a:pt x="310675" y="28963"/>
                </a:cubicBezTo>
                <a:cubicBezTo>
                  <a:pt x="641399" y="0"/>
                  <a:pt x="1983650" y="26977"/>
                  <a:pt x="2293506" y="23499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" name="Straight Connector 128"/>
          <p:cNvCxnSpPr/>
          <p:nvPr/>
        </p:nvCxnSpPr>
        <p:spPr>
          <a:xfrm rot="5400000">
            <a:off x="3778728" y="1132693"/>
            <a:ext cx="1459684" cy="34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rot="10800000">
            <a:off x="4506868" y="1847153"/>
            <a:ext cx="1240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16200000" flipH="1">
            <a:off x="4013747" y="1133305"/>
            <a:ext cx="1459684" cy="2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rot="16200000" flipH="1">
            <a:off x="4256023" y="1137771"/>
            <a:ext cx="1452427" cy="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5400000">
            <a:off x="4505557" y="1148321"/>
            <a:ext cx="1430655" cy="11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5400000">
            <a:off x="4728264" y="1134394"/>
            <a:ext cx="14596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10800000">
            <a:off x="4506868" y="1613357"/>
            <a:ext cx="1240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10800000">
            <a:off x="4506868" y="1386819"/>
            <a:ext cx="1240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10800000">
            <a:off x="4506868" y="1160281"/>
            <a:ext cx="1240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rot="10800000">
            <a:off x="4506868" y="933742"/>
            <a:ext cx="1240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10800000">
            <a:off x="4506868" y="707204"/>
            <a:ext cx="1240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4373353" y="1835075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141" name="TextBox 140"/>
          <p:cNvSpPr txBox="1"/>
          <p:nvPr/>
        </p:nvSpPr>
        <p:spPr>
          <a:xfrm>
            <a:off x="4602789" y="1835075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142" name="TextBox 141"/>
          <p:cNvSpPr txBox="1"/>
          <p:nvPr/>
        </p:nvSpPr>
        <p:spPr>
          <a:xfrm>
            <a:off x="4832225" y="1835075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143" name="TextBox 142"/>
          <p:cNvSpPr txBox="1"/>
          <p:nvPr/>
        </p:nvSpPr>
        <p:spPr>
          <a:xfrm>
            <a:off x="5061661" y="1835075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144" name="TextBox 143"/>
          <p:cNvSpPr txBox="1"/>
          <p:nvPr/>
        </p:nvSpPr>
        <p:spPr>
          <a:xfrm>
            <a:off x="4223614" y="1445952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145" name="TextBox 144"/>
          <p:cNvSpPr txBox="1"/>
          <p:nvPr/>
        </p:nvSpPr>
        <p:spPr>
          <a:xfrm>
            <a:off x="4223614" y="1217352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146" name="TextBox 145"/>
          <p:cNvSpPr txBox="1"/>
          <p:nvPr/>
        </p:nvSpPr>
        <p:spPr>
          <a:xfrm>
            <a:off x="4223614" y="988752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147" name="TextBox 146"/>
          <p:cNvSpPr txBox="1"/>
          <p:nvPr/>
        </p:nvSpPr>
        <p:spPr>
          <a:xfrm>
            <a:off x="4223614" y="760152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</a:t>
            </a:r>
            <a:endParaRPr lang="en-US" sz="1400" dirty="0"/>
          </a:p>
        </p:txBody>
      </p:sp>
      <p:sp>
        <p:nvSpPr>
          <p:cNvPr id="148" name="TextBox 147"/>
          <p:cNvSpPr txBox="1"/>
          <p:nvPr/>
        </p:nvSpPr>
        <p:spPr>
          <a:xfrm>
            <a:off x="4230742" y="531552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</a:t>
            </a:r>
            <a:endParaRPr lang="en-US" sz="1400" dirty="0"/>
          </a:p>
        </p:txBody>
      </p:sp>
      <p:sp>
        <p:nvSpPr>
          <p:cNvPr id="149" name="TextBox 148"/>
          <p:cNvSpPr txBox="1"/>
          <p:nvPr/>
        </p:nvSpPr>
        <p:spPr>
          <a:xfrm>
            <a:off x="5291097" y="1835075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</a:t>
            </a:r>
            <a:endParaRPr lang="en-US" sz="1400" dirty="0"/>
          </a:p>
        </p:txBody>
      </p:sp>
      <p:sp>
        <p:nvSpPr>
          <p:cNvPr id="150" name="Oval 149"/>
          <p:cNvSpPr/>
          <p:nvPr/>
        </p:nvSpPr>
        <p:spPr>
          <a:xfrm>
            <a:off x="5416748" y="671553"/>
            <a:ext cx="82311" cy="82669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51" name="Straight Connector 150"/>
          <p:cNvCxnSpPr/>
          <p:nvPr/>
        </p:nvCxnSpPr>
        <p:spPr>
          <a:xfrm rot="10800000">
            <a:off x="4506868" y="505007"/>
            <a:ext cx="1240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4223614" y="359224"/>
            <a:ext cx="221209" cy="2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</a:t>
            </a:r>
            <a:endParaRPr lang="en-US" sz="1400" dirty="0"/>
          </a:p>
        </p:txBody>
      </p:sp>
      <p:sp>
        <p:nvSpPr>
          <p:cNvPr id="153" name="Oval 152"/>
          <p:cNvSpPr/>
          <p:nvPr/>
        </p:nvSpPr>
        <p:spPr>
          <a:xfrm>
            <a:off x="4470262" y="674787"/>
            <a:ext cx="76200" cy="762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4" name="Oval 153"/>
          <p:cNvSpPr/>
          <p:nvPr/>
        </p:nvSpPr>
        <p:spPr>
          <a:xfrm>
            <a:off x="4943504" y="674787"/>
            <a:ext cx="76200" cy="762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5" name="Oval 154"/>
          <p:cNvSpPr/>
          <p:nvPr/>
        </p:nvSpPr>
        <p:spPr>
          <a:xfrm>
            <a:off x="4943507" y="471594"/>
            <a:ext cx="76200" cy="762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6" name="Oval 155"/>
          <p:cNvSpPr/>
          <p:nvPr/>
        </p:nvSpPr>
        <p:spPr>
          <a:xfrm>
            <a:off x="4951990" y="1351607"/>
            <a:ext cx="76200" cy="76200"/>
          </a:xfrm>
          <a:prstGeom prst="ellipse">
            <a:avLst/>
          </a:prstGeom>
          <a:solidFill>
            <a:schemeClr val="accent3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7" name="Oval 156"/>
          <p:cNvSpPr/>
          <p:nvPr/>
        </p:nvSpPr>
        <p:spPr>
          <a:xfrm>
            <a:off x="5423698" y="894419"/>
            <a:ext cx="76200" cy="76200"/>
          </a:xfrm>
          <a:prstGeom prst="ellipse">
            <a:avLst/>
          </a:prstGeom>
          <a:solidFill>
            <a:schemeClr val="accent3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8" name="Oval 157"/>
          <p:cNvSpPr/>
          <p:nvPr/>
        </p:nvSpPr>
        <p:spPr>
          <a:xfrm>
            <a:off x="4480269" y="1801562"/>
            <a:ext cx="76200" cy="76200"/>
          </a:xfrm>
          <a:prstGeom prst="ellipse">
            <a:avLst/>
          </a:prstGeom>
          <a:solidFill>
            <a:schemeClr val="accent3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36" name="Group 163"/>
          <p:cNvGrpSpPr/>
          <p:nvPr/>
        </p:nvGrpSpPr>
        <p:grpSpPr>
          <a:xfrm>
            <a:off x="7018522" y="260162"/>
            <a:ext cx="1524000" cy="1788308"/>
            <a:chOff x="7468466" y="370869"/>
            <a:chExt cx="1524000" cy="1788308"/>
          </a:xfrm>
        </p:grpSpPr>
        <p:sp>
          <p:nvSpPr>
            <p:cNvPr id="165" name="Oval 164"/>
            <p:cNvSpPr/>
            <p:nvPr/>
          </p:nvSpPr>
          <p:spPr>
            <a:xfrm>
              <a:off x="7670806" y="1603816"/>
              <a:ext cx="177800" cy="172357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27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8135257" y="1589305"/>
              <a:ext cx="177800" cy="172357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27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8621486" y="1589307"/>
              <a:ext cx="177800" cy="172357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27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7678060" y="1146622"/>
              <a:ext cx="177800" cy="172357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27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9" name="Oval 168"/>
            <p:cNvSpPr/>
            <p:nvPr/>
          </p:nvSpPr>
          <p:spPr>
            <a:xfrm>
              <a:off x="8142511" y="1132111"/>
              <a:ext cx="177800" cy="172357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27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0" name="Oval 169"/>
            <p:cNvSpPr/>
            <p:nvPr/>
          </p:nvSpPr>
          <p:spPr>
            <a:xfrm>
              <a:off x="8628740" y="1132113"/>
              <a:ext cx="177800" cy="172357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27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1" name="Oval 170"/>
            <p:cNvSpPr/>
            <p:nvPr/>
          </p:nvSpPr>
          <p:spPr>
            <a:xfrm>
              <a:off x="8142508" y="696688"/>
              <a:ext cx="177800" cy="172357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27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8628737" y="696690"/>
              <a:ext cx="177800" cy="172357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27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3" name="Oval 172"/>
            <p:cNvSpPr/>
            <p:nvPr/>
          </p:nvSpPr>
          <p:spPr>
            <a:xfrm>
              <a:off x="7670800" y="696685"/>
              <a:ext cx="177800" cy="172357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27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74" name="Straight Connector 173"/>
            <p:cNvCxnSpPr/>
            <p:nvPr/>
          </p:nvCxnSpPr>
          <p:spPr>
            <a:xfrm rot="5400000">
              <a:off x="7023580" y="1200610"/>
              <a:ext cx="1459684" cy="34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10800000">
              <a:off x="7751720" y="1915070"/>
              <a:ext cx="12407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16200000" flipH="1">
              <a:off x="7258599" y="1201222"/>
              <a:ext cx="1459684" cy="21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7500875" y="1205688"/>
              <a:ext cx="1452427" cy="5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7750409" y="1216238"/>
              <a:ext cx="1430655" cy="11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 rot="5400000">
              <a:off x="7973116" y="1202311"/>
              <a:ext cx="14596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rot="10800000">
              <a:off x="7751720" y="1681274"/>
              <a:ext cx="12407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10800000">
              <a:off x="7751720" y="1454736"/>
              <a:ext cx="12407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0800000">
              <a:off x="7751720" y="1228198"/>
              <a:ext cx="12407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0800000">
              <a:off x="7751720" y="1001659"/>
              <a:ext cx="12407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0800000">
              <a:off x="7751720" y="775121"/>
              <a:ext cx="12407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TextBox 184"/>
            <p:cNvSpPr txBox="1"/>
            <p:nvPr/>
          </p:nvSpPr>
          <p:spPr>
            <a:xfrm>
              <a:off x="7618205" y="1902992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0</a:t>
              </a:r>
              <a:endParaRPr lang="en-US" sz="1400" dirty="0"/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7847641" y="1902992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8077077" y="1902992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8306513" y="1902992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7468466" y="1513869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7468466" y="1285269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7468466" y="1056669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7468466" y="828069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4</a:t>
              </a:r>
              <a:endParaRPr lang="en-US" sz="1400" dirty="0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7475594" y="599469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5</a:t>
              </a:r>
              <a:endParaRPr lang="en-US" sz="1400" dirty="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8535949" y="1902992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4</a:t>
              </a:r>
              <a:endParaRPr lang="en-US" sz="1400" dirty="0"/>
            </a:p>
          </p:txBody>
        </p:sp>
        <p:sp>
          <p:nvSpPr>
            <p:cNvPr id="195" name="Oval 194"/>
            <p:cNvSpPr/>
            <p:nvPr/>
          </p:nvSpPr>
          <p:spPr>
            <a:xfrm>
              <a:off x="8661600" y="739470"/>
              <a:ext cx="82311" cy="82669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196" name="Straight Connector 195"/>
            <p:cNvCxnSpPr/>
            <p:nvPr/>
          </p:nvCxnSpPr>
          <p:spPr>
            <a:xfrm rot="10800000">
              <a:off x="7751720" y="572924"/>
              <a:ext cx="12407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TextBox 196"/>
            <p:cNvSpPr txBox="1"/>
            <p:nvPr/>
          </p:nvSpPr>
          <p:spPr>
            <a:xfrm>
              <a:off x="7468466" y="370869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6</a:t>
              </a:r>
              <a:endParaRPr lang="en-US" sz="1400" dirty="0"/>
            </a:p>
          </p:txBody>
        </p:sp>
        <p:sp>
          <p:nvSpPr>
            <p:cNvPr id="198" name="Oval 197"/>
            <p:cNvSpPr/>
            <p:nvPr/>
          </p:nvSpPr>
          <p:spPr>
            <a:xfrm>
              <a:off x="7715114" y="742704"/>
              <a:ext cx="76200" cy="762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44" name="Group 205"/>
          <p:cNvGrpSpPr/>
          <p:nvPr/>
        </p:nvGrpSpPr>
        <p:grpSpPr>
          <a:xfrm>
            <a:off x="4268975" y="2478957"/>
            <a:ext cx="1524000" cy="1788308"/>
            <a:chOff x="4283488" y="2692402"/>
            <a:chExt cx="1524000" cy="1788308"/>
          </a:xfrm>
        </p:grpSpPr>
        <p:sp>
          <p:nvSpPr>
            <p:cNvPr id="207" name="Rounded Rectangle 206"/>
            <p:cNvSpPr/>
            <p:nvPr/>
          </p:nvSpPr>
          <p:spPr>
            <a:xfrm>
              <a:off x="4513944" y="2815771"/>
              <a:ext cx="1103086" cy="384629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 w="127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08" name="Straight Connector 207"/>
            <p:cNvCxnSpPr/>
            <p:nvPr/>
          </p:nvCxnSpPr>
          <p:spPr>
            <a:xfrm rot="5400000">
              <a:off x="3838602" y="3522143"/>
              <a:ext cx="1459684" cy="34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0800000">
              <a:off x="4566742" y="4236603"/>
              <a:ext cx="12407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4073621" y="3522755"/>
              <a:ext cx="1459684" cy="21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4315897" y="3527221"/>
              <a:ext cx="1452427" cy="5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4565431" y="3537771"/>
              <a:ext cx="1430655" cy="11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4788138" y="3523844"/>
              <a:ext cx="14596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0800000">
              <a:off x="4566742" y="4002807"/>
              <a:ext cx="12407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10800000">
              <a:off x="4566742" y="3776269"/>
              <a:ext cx="12407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0800000">
              <a:off x="4566742" y="3549731"/>
              <a:ext cx="12407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10800000">
              <a:off x="4566742" y="3323192"/>
              <a:ext cx="12407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0800000">
              <a:off x="4566742" y="3096654"/>
              <a:ext cx="12407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TextBox 218"/>
            <p:cNvSpPr txBox="1"/>
            <p:nvPr/>
          </p:nvSpPr>
          <p:spPr>
            <a:xfrm>
              <a:off x="4433227" y="4224525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0</a:t>
              </a:r>
              <a:endParaRPr lang="en-US" sz="1400" dirty="0"/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4662663" y="4224525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4892099" y="4224525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5121535" y="4224525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4283488" y="3835402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4283488" y="3606802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4283488" y="3378202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4283488" y="3149602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4</a:t>
              </a:r>
              <a:endParaRPr lang="en-US" sz="1400" dirty="0"/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4290616" y="2921002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5</a:t>
              </a:r>
              <a:endParaRPr lang="en-US" sz="1400" dirty="0"/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5350971" y="4224525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4</a:t>
              </a:r>
              <a:endParaRPr lang="en-US" sz="1400" dirty="0"/>
            </a:p>
          </p:txBody>
        </p:sp>
        <p:sp>
          <p:nvSpPr>
            <p:cNvPr id="229" name="Oval 228"/>
            <p:cNvSpPr/>
            <p:nvPr/>
          </p:nvSpPr>
          <p:spPr>
            <a:xfrm>
              <a:off x="5476622" y="3061003"/>
              <a:ext cx="82311" cy="82669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30" name="Straight Connector 229"/>
            <p:cNvCxnSpPr/>
            <p:nvPr/>
          </p:nvCxnSpPr>
          <p:spPr>
            <a:xfrm rot="10800000">
              <a:off x="4566742" y="2894457"/>
              <a:ext cx="12407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TextBox 230"/>
            <p:cNvSpPr txBox="1"/>
            <p:nvPr/>
          </p:nvSpPr>
          <p:spPr>
            <a:xfrm>
              <a:off x="4283488" y="2692402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6</a:t>
              </a:r>
              <a:endParaRPr lang="en-US" sz="1400" dirty="0"/>
            </a:p>
          </p:txBody>
        </p:sp>
        <p:sp>
          <p:nvSpPr>
            <p:cNvPr id="232" name="Oval 231"/>
            <p:cNvSpPr/>
            <p:nvPr/>
          </p:nvSpPr>
          <p:spPr>
            <a:xfrm>
              <a:off x="4530136" y="3064237"/>
              <a:ext cx="76200" cy="762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33" name="Oval 232"/>
            <p:cNvSpPr/>
            <p:nvPr/>
          </p:nvSpPr>
          <p:spPr>
            <a:xfrm>
              <a:off x="5003378" y="3064237"/>
              <a:ext cx="76200" cy="762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34" name="Oval 233"/>
            <p:cNvSpPr/>
            <p:nvPr/>
          </p:nvSpPr>
          <p:spPr>
            <a:xfrm>
              <a:off x="5003381" y="2861044"/>
              <a:ext cx="76200" cy="762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79" name="Group 285"/>
          <p:cNvGrpSpPr/>
          <p:nvPr/>
        </p:nvGrpSpPr>
        <p:grpSpPr>
          <a:xfrm>
            <a:off x="4260770" y="4659775"/>
            <a:ext cx="1524000" cy="1788308"/>
            <a:chOff x="4268028" y="4985662"/>
            <a:chExt cx="1524000" cy="1788308"/>
          </a:xfrm>
        </p:grpSpPr>
        <p:sp>
          <p:nvSpPr>
            <p:cNvPr id="287" name="Freeform 286"/>
            <p:cNvSpPr/>
            <p:nvPr/>
          </p:nvSpPr>
          <p:spPr>
            <a:xfrm>
              <a:off x="4492175" y="5058232"/>
              <a:ext cx="1106714" cy="870857"/>
            </a:xfrm>
            <a:custGeom>
              <a:avLst/>
              <a:gdLst>
                <a:gd name="connsiteX0" fmla="*/ 43543 w 1131898"/>
                <a:gd name="connsiteY0" fmla="*/ 0 h 928914"/>
                <a:gd name="connsiteX1" fmla="*/ 43543 w 1131898"/>
                <a:gd name="connsiteY1" fmla="*/ 0 h 928914"/>
                <a:gd name="connsiteX2" fmla="*/ 921658 w 1131898"/>
                <a:gd name="connsiteY2" fmla="*/ 7257 h 928914"/>
                <a:gd name="connsiteX3" fmla="*/ 1023258 w 1131898"/>
                <a:gd name="connsiteY3" fmla="*/ 21771 h 928914"/>
                <a:gd name="connsiteX4" fmla="*/ 1095829 w 1131898"/>
                <a:gd name="connsiteY4" fmla="*/ 29028 h 928914"/>
                <a:gd name="connsiteX5" fmla="*/ 1124858 w 1131898"/>
                <a:gd name="connsiteY5" fmla="*/ 0 h 928914"/>
                <a:gd name="connsiteX6" fmla="*/ 1117600 w 1131898"/>
                <a:gd name="connsiteY6" fmla="*/ 457200 h 928914"/>
                <a:gd name="connsiteX7" fmla="*/ 1117600 w 1131898"/>
                <a:gd name="connsiteY7" fmla="*/ 558800 h 928914"/>
                <a:gd name="connsiteX8" fmla="*/ 783772 w 1131898"/>
                <a:gd name="connsiteY8" fmla="*/ 928914 h 928914"/>
                <a:gd name="connsiteX9" fmla="*/ 0 w 1131898"/>
                <a:gd name="connsiteY9" fmla="*/ 921657 h 928914"/>
                <a:gd name="connsiteX10" fmla="*/ 43543 w 1131898"/>
                <a:gd name="connsiteY10" fmla="*/ 0 h 928914"/>
                <a:gd name="connsiteX0" fmla="*/ 38704 w 1156087"/>
                <a:gd name="connsiteY0" fmla="*/ 0 h 928914"/>
                <a:gd name="connsiteX1" fmla="*/ 67732 w 1156087"/>
                <a:gd name="connsiteY1" fmla="*/ 0 h 928914"/>
                <a:gd name="connsiteX2" fmla="*/ 945847 w 1156087"/>
                <a:gd name="connsiteY2" fmla="*/ 7257 h 928914"/>
                <a:gd name="connsiteX3" fmla="*/ 1047447 w 1156087"/>
                <a:gd name="connsiteY3" fmla="*/ 21771 h 928914"/>
                <a:gd name="connsiteX4" fmla="*/ 1120018 w 1156087"/>
                <a:gd name="connsiteY4" fmla="*/ 29028 h 928914"/>
                <a:gd name="connsiteX5" fmla="*/ 1149047 w 1156087"/>
                <a:gd name="connsiteY5" fmla="*/ 0 h 928914"/>
                <a:gd name="connsiteX6" fmla="*/ 1141789 w 1156087"/>
                <a:gd name="connsiteY6" fmla="*/ 457200 h 928914"/>
                <a:gd name="connsiteX7" fmla="*/ 1141789 w 1156087"/>
                <a:gd name="connsiteY7" fmla="*/ 558800 h 928914"/>
                <a:gd name="connsiteX8" fmla="*/ 807961 w 1156087"/>
                <a:gd name="connsiteY8" fmla="*/ 928914 h 928914"/>
                <a:gd name="connsiteX9" fmla="*/ 24189 w 1156087"/>
                <a:gd name="connsiteY9" fmla="*/ 921657 h 928914"/>
                <a:gd name="connsiteX10" fmla="*/ 38704 w 1156087"/>
                <a:gd name="connsiteY10" fmla="*/ 0 h 928914"/>
                <a:gd name="connsiteX0" fmla="*/ 14515 w 1131898"/>
                <a:gd name="connsiteY0" fmla="*/ 0 h 928914"/>
                <a:gd name="connsiteX1" fmla="*/ 43543 w 1131898"/>
                <a:gd name="connsiteY1" fmla="*/ 0 h 928914"/>
                <a:gd name="connsiteX2" fmla="*/ 921658 w 1131898"/>
                <a:gd name="connsiteY2" fmla="*/ 7257 h 928914"/>
                <a:gd name="connsiteX3" fmla="*/ 1023258 w 1131898"/>
                <a:gd name="connsiteY3" fmla="*/ 21771 h 928914"/>
                <a:gd name="connsiteX4" fmla="*/ 1095829 w 1131898"/>
                <a:gd name="connsiteY4" fmla="*/ 29028 h 928914"/>
                <a:gd name="connsiteX5" fmla="*/ 1124858 w 1131898"/>
                <a:gd name="connsiteY5" fmla="*/ 0 h 928914"/>
                <a:gd name="connsiteX6" fmla="*/ 1117600 w 1131898"/>
                <a:gd name="connsiteY6" fmla="*/ 457200 h 928914"/>
                <a:gd name="connsiteX7" fmla="*/ 1117600 w 1131898"/>
                <a:gd name="connsiteY7" fmla="*/ 558800 h 928914"/>
                <a:gd name="connsiteX8" fmla="*/ 783772 w 1131898"/>
                <a:gd name="connsiteY8" fmla="*/ 928914 h 928914"/>
                <a:gd name="connsiteX9" fmla="*/ 0 w 1131898"/>
                <a:gd name="connsiteY9" fmla="*/ 921657 h 928914"/>
                <a:gd name="connsiteX10" fmla="*/ 14515 w 1131898"/>
                <a:gd name="connsiteY10" fmla="*/ 0 h 928914"/>
                <a:gd name="connsiteX0" fmla="*/ 2418 w 1119801"/>
                <a:gd name="connsiteY0" fmla="*/ 0 h 928914"/>
                <a:gd name="connsiteX1" fmla="*/ 31446 w 1119801"/>
                <a:gd name="connsiteY1" fmla="*/ 0 h 928914"/>
                <a:gd name="connsiteX2" fmla="*/ 909561 w 1119801"/>
                <a:gd name="connsiteY2" fmla="*/ 7257 h 928914"/>
                <a:gd name="connsiteX3" fmla="*/ 1011161 w 1119801"/>
                <a:gd name="connsiteY3" fmla="*/ 21771 h 928914"/>
                <a:gd name="connsiteX4" fmla="*/ 1083732 w 1119801"/>
                <a:gd name="connsiteY4" fmla="*/ 29028 h 928914"/>
                <a:gd name="connsiteX5" fmla="*/ 1112761 w 1119801"/>
                <a:gd name="connsiteY5" fmla="*/ 0 h 928914"/>
                <a:gd name="connsiteX6" fmla="*/ 1105503 w 1119801"/>
                <a:gd name="connsiteY6" fmla="*/ 457200 h 928914"/>
                <a:gd name="connsiteX7" fmla="*/ 1105503 w 1119801"/>
                <a:gd name="connsiteY7" fmla="*/ 558800 h 928914"/>
                <a:gd name="connsiteX8" fmla="*/ 771675 w 1119801"/>
                <a:gd name="connsiteY8" fmla="*/ 928914 h 928914"/>
                <a:gd name="connsiteX9" fmla="*/ 16932 w 1119801"/>
                <a:gd name="connsiteY9" fmla="*/ 921657 h 928914"/>
                <a:gd name="connsiteX10" fmla="*/ 2418 w 1119801"/>
                <a:gd name="connsiteY10" fmla="*/ 0 h 928914"/>
                <a:gd name="connsiteX0" fmla="*/ 2418 w 1119801"/>
                <a:gd name="connsiteY0" fmla="*/ 0 h 921657"/>
                <a:gd name="connsiteX1" fmla="*/ 31446 w 1119801"/>
                <a:gd name="connsiteY1" fmla="*/ 0 h 921657"/>
                <a:gd name="connsiteX2" fmla="*/ 909561 w 1119801"/>
                <a:gd name="connsiteY2" fmla="*/ 7257 h 921657"/>
                <a:gd name="connsiteX3" fmla="*/ 1011161 w 1119801"/>
                <a:gd name="connsiteY3" fmla="*/ 21771 h 921657"/>
                <a:gd name="connsiteX4" fmla="*/ 1083732 w 1119801"/>
                <a:gd name="connsiteY4" fmla="*/ 29028 h 921657"/>
                <a:gd name="connsiteX5" fmla="*/ 1112761 w 1119801"/>
                <a:gd name="connsiteY5" fmla="*/ 0 h 921657"/>
                <a:gd name="connsiteX6" fmla="*/ 1105503 w 1119801"/>
                <a:gd name="connsiteY6" fmla="*/ 457200 h 921657"/>
                <a:gd name="connsiteX7" fmla="*/ 1105503 w 1119801"/>
                <a:gd name="connsiteY7" fmla="*/ 558800 h 921657"/>
                <a:gd name="connsiteX8" fmla="*/ 800704 w 1119801"/>
                <a:gd name="connsiteY8" fmla="*/ 870857 h 921657"/>
                <a:gd name="connsiteX9" fmla="*/ 16932 w 1119801"/>
                <a:gd name="connsiteY9" fmla="*/ 921657 h 921657"/>
                <a:gd name="connsiteX10" fmla="*/ 2418 w 1119801"/>
                <a:gd name="connsiteY10" fmla="*/ 0 h 921657"/>
                <a:gd name="connsiteX0" fmla="*/ 2418 w 1119801"/>
                <a:gd name="connsiteY0" fmla="*/ 0 h 870857"/>
                <a:gd name="connsiteX1" fmla="*/ 31446 w 1119801"/>
                <a:gd name="connsiteY1" fmla="*/ 0 h 870857"/>
                <a:gd name="connsiteX2" fmla="*/ 909561 w 1119801"/>
                <a:gd name="connsiteY2" fmla="*/ 7257 h 870857"/>
                <a:gd name="connsiteX3" fmla="*/ 1011161 w 1119801"/>
                <a:gd name="connsiteY3" fmla="*/ 21771 h 870857"/>
                <a:gd name="connsiteX4" fmla="*/ 1083732 w 1119801"/>
                <a:gd name="connsiteY4" fmla="*/ 29028 h 870857"/>
                <a:gd name="connsiteX5" fmla="*/ 1112761 w 1119801"/>
                <a:gd name="connsiteY5" fmla="*/ 0 h 870857"/>
                <a:gd name="connsiteX6" fmla="*/ 1105503 w 1119801"/>
                <a:gd name="connsiteY6" fmla="*/ 457200 h 870857"/>
                <a:gd name="connsiteX7" fmla="*/ 1105503 w 1119801"/>
                <a:gd name="connsiteY7" fmla="*/ 558800 h 870857"/>
                <a:gd name="connsiteX8" fmla="*/ 800704 w 1119801"/>
                <a:gd name="connsiteY8" fmla="*/ 870857 h 870857"/>
                <a:gd name="connsiteX9" fmla="*/ 2418 w 1119801"/>
                <a:gd name="connsiteY9" fmla="*/ 870857 h 870857"/>
                <a:gd name="connsiteX10" fmla="*/ 2418 w 1119801"/>
                <a:gd name="connsiteY10" fmla="*/ 0 h 870857"/>
                <a:gd name="connsiteX0" fmla="*/ 2418 w 1119801"/>
                <a:gd name="connsiteY0" fmla="*/ 0 h 870857"/>
                <a:gd name="connsiteX1" fmla="*/ 31446 w 1119801"/>
                <a:gd name="connsiteY1" fmla="*/ 0 h 870857"/>
                <a:gd name="connsiteX2" fmla="*/ 909561 w 1119801"/>
                <a:gd name="connsiteY2" fmla="*/ 7257 h 870857"/>
                <a:gd name="connsiteX3" fmla="*/ 1083732 w 1119801"/>
                <a:gd name="connsiteY3" fmla="*/ 29028 h 870857"/>
                <a:gd name="connsiteX4" fmla="*/ 1112761 w 1119801"/>
                <a:gd name="connsiteY4" fmla="*/ 0 h 870857"/>
                <a:gd name="connsiteX5" fmla="*/ 1105503 w 1119801"/>
                <a:gd name="connsiteY5" fmla="*/ 457200 h 870857"/>
                <a:gd name="connsiteX6" fmla="*/ 1105503 w 1119801"/>
                <a:gd name="connsiteY6" fmla="*/ 558800 h 870857"/>
                <a:gd name="connsiteX7" fmla="*/ 800704 w 1119801"/>
                <a:gd name="connsiteY7" fmla="*/ 870857 h 870857"/>
                <a:gd name="connsiteX8" fmla="*/ 2418 w 1119801"/>
                <a:gd name="connsiteY8" fmla="*/ 870857 h 870857"/>
                <a:gd name="connsiteX9" fmla="*/ 2418 w 1119801"/>
                <a:gd name="connsiteY9" fmla="*/ 0 h 870857"/>
                <a:gd name="connsiteX0" fmla="*/ 2418 w 1116389"/>
                <a:gd name="connsiteY0" fmla="*/ 0 h 870857"/>
                <a:gd name="connsiteX1" fmla="*/ 31446 w 1116389"/>
                <a:gd name="connsiteY1" fmla="*/ 0 h 870857"/>
                <a:gd name="connsiteX2" fmla="*/ 909561 w 1116389"/>
                <a:gd name="connsiteY2" fmla="*/ 7257 h 870857"/>
                <a:gd name="connsiteX3" fmla="*/ 1083732 w 1116389"/>
                <a:gd name="connsiteY3" fmla="*/ 29028 h 870857"/>
                <a:gd name="connsiteX4" fmla="*/ 1105503 w 1116389"/>
                <a:gd name="connsiteY4" fmla="*/ 457200 h 870857"/>
                <a:gd name="connsiteX5" fmla="*/ 1105503 w 1116389"/>
                <a:gd name="connsiteY5" fmla="*/ 558800 h 870857"/>
                <a:gd name="connsiteX6" fmla="*/ 800704 w 1116389"/>
                <a:gd name="connsiteY6" fmla="*/ 870857 h 870857"/>
                <a:gd name="connsiteX7" fmla="*/ 2418 w 1116389"/>
                <a:gd name="connsiteY7" fmla="*/ 870857 h 870857"/>
                <a:gd name="connsiteX8" fmla="*/ 2418 w 1116389"/>
                <a:gd name="connsiteY8" fmla="*/ 0 h 870857"/>
                <a:gd name="connsiteX0" fmla="*/ 2418 w 1130903"/>
                <a:gd name="connsiteY0" fmla="*/ 0 h 870857"/>
                <a:gd name="connsiteX1" fmla="*/ 31446 w 1130903"/>
                <a:gd name="connsiteY1" fmla="*/ 0 h 870857"/>
                <a:gd name="connsiteX2" fmla="*/ 909561 w 1130903"/>
                <a:gd name="connsiteY2" fmla="*/ 7257 h 870857"/>
                <a:gd name="connsiteX3" fmla="*/ 1098246 w 1130903"/>
                <a:gd name="connsiteY3" fmla="*/ 0 h 870857"/>
                <a:gd name="connsiteX4" fmla="*/ 1105503 w 1130903"/>
                <a:gd name="connsiteY4" fmla="*/ 457200 h 870857"/>
                <a:gd name="connsiteX5" fmla="*/ 1105503 w 1130903"/>
                <a:gd name="connsiteY5" fmla="*/ 558800 h 870857"/>
                <a:gd name="connsiteX6" fmla="*/ 800704 w 1130903"/>
                <a:gd name="connsiteY6" fmla="*/ 870857 h 870857"/>
                <a:gd name="connsiteX7" fmla="*/ 2418 w 1130903"/>
                <a:gd name="connsiteY7" fmla="*/ 870857 h 870857"/>
                <a:gd name="connsiteX8" fmla="*/ 2418 w 1130903"/>
                <a:gd name="connsiteY8" fmla="*/ 0 h 870857"/>
                <a:gd name="connsiteX0" fmla="*/ 2418 w 1109132"/>
                <a:gd name="connsiteY0" fmla="*/ 0 h 870857"/>
                <a:gd name="connsiteX1" fmla="*/ 31446 w 1109132"/>
                <a:gd name="connsiteY1" fmla="*/ 0 h 870857"/>
                <a:gd name="connsiteX2" fmla="*/ 909561 w 1109132"/>
                <a:gd name="connsiteY2" fmla="*/ 7257 h 870857"/>
                <a:gd name="connsiteX3" fmla="*/ 1098246 w 1109132"/>
                <a:gd name="connsiteY3" fmla="*/ 0 h 870857"/>
                <a:gd name="connsiteX4" fmla="*/ 1105503 w 1109132"/>
                <a:gd name="connsiteY4" fmla="*/ 457200 h 870857"/>
                <a:gd name="connsiteX5" fmla="*/ 1105503 w 1109132"/>
                <a:gd name="connsiteY5" fmla="*/ 558800 h 870857"/>
                <a:gd name="connsiteX6" fmla="*/ 800704 w 1109132"/>
                <a:gd name="connsiteY6" fmla="*/ 870857 h 870857"/>
                <a:gd name="connsiteX7" fmla="*/ 2418 w 1109132"/>
                <a:gd name="connsiteY7" fmla="*/ 870857 h 870857"/>
                <a:gd name="connsiteX8" fmla="*/ 2418 w 1109132"/>
                <a:gd name="connsiteY8" fmla="*/ 0 h 870857"/>
                <a:gd name="connsiteX0" fmla="*/ 2418 w 1155093"/>
                <a:gd name="connsiteY0" fmla="*/ 0 h 870857"/>
                <a:gd name="connsiteX1" fmla="*/ 31446 w 1155093"/>
                <a:gd name="connsiteY1" fmla="*/ 0 h 870857"/>
                <a:gd name="connsiteX2" fmla="*/ 909561 w 1155093"/>
                <a:gd name="connsiteY2" fmla="*/ 7257 h 870857"/>
                <a:gd name="connsiteX3" fmla="*/ 1098246 w 1155093"/>
                <a:gd name="connsiteY3" fmla="*/ 0 h 870857"/>
                <a:gd name="connsiteX4" fmla="*/ 1105503 w 1155093"/>
                <a:gd name="connsiteY4" fmla="*/ 558800 h 870857"/>
                <a:gd name="connsiteX5" fmla="*/ 800704 w 1155093"/>
                <a:gd name="connsiteY5" fmla="*/ 870857 h 870857"/>
                <a:gd name="connsiteX6" fmla="*/ 2418 w 1155093"/>
                <a:gd name="connsiteY6" fmla="*/ 870857 h 870857"/>
                <a:gd name="connsiteX7" fmla="*/ 2418 w 1155093"/>
                <a:gd name="connsiteY7" fmla="*/ 0 h 870857"/>
                <a:gd name="connsiteX0" fmla="*/ 2418 w 1130903"/>
                <a:gd name="connsiteY0" fmla="*/ 0 h 870857"/>
                <a:gd name="connsiteX1" fmla="*/ 31446 w 1130903"/>
                <a:gd name="connsiteY1" fmla="*/ 0 h 870857"/>
                <a:gd name="connsiteX2" fmla="*/ 909561 w 1130903"/>
                <a:gd name="connsiteY2" fmla="*/ 7257 h 870857"/>
                <a:gd name="connsiteX3" fmla="*/ 1098246 w 1130903"/>
                <a:gd name="connsiteY3" fmla="*/ 0 h 870857"/>
                <a:gd name="connsiteX4" fmla="*/ 1105503 w 1130903"/>
                <a:gd name="connsiteY4" fmla="*/ 558800 h 870857"/>
                <a:gd name="connsiteX5" fmla="*/ 800704 w 1130903"/>
                <a:gd name="connsiteY5" fmla="*/ 870857 h 870857"/>
                <a:gd name="connsiteX6" fmla="*/ 2418 w 1130903"/>
                <a:gd name="connsiteY6" fmla="*/ 870857 h 870857"/>
                <a:gd name="connsiteX7" fmla="*/ 2418 w 1130903"/>
                <a:gd name="connsiteY7" fmla="*/ 0 h 870857"/>
                <a:gd name="connsiteX0" fmla="*/ 2418 w 1130903"/>
                <a:gd name="connsiteY0" fmla="*/ 0 h 870857"/>
                <a:gd name="connsiteX1" fmla="*/ 31446 w 1130903"/>
                <a:gd name="connsiteY1" fmla="*/ 0 h 870857"/>
                <a:gd name="connsiteX2" fmla="*/ 909561 w 1130903"/>
                <a:gd name="connsiteY2" fmla="*/ 7257 h 870857"/>
                <a:gd name="connsiteX3" fmla="*/ 1098246 w 1130903"/>
                <a:gd name="connsiteY3" fmla="*/ 0 h 870857"/>
                <a:gd name="connsiteX4" fmla="*/ 1105503 w 1130903"/>
                <a:gd name="connsiteY4" fmla="*/ 558800 h 870857"/>
                <a:gd name="connsiteX5" fmla="*/ 800704 w 1130903"/>
                <a:gd name="connsiteY5" fmla="*/ 870857 h 870857"/>
                <a:gd name="connsiteX6" fmla="*/ 2418 w 1130903"/>
                <a:gd name="connsiteY6" fmla="*/ 870857 h 870857"/>
                <a:gd name="connsiteX7" fmla="*/ 2418 w 1130903"/>
                <a:gd name="connsiteY7" fmla="*/ 0 h 870857"/>
                <a:gd name="connsiteX0" fmla="*/ 2418 w 1130903"/>
                <a:gd name="connsiteY0" fmla="*/ 0 h 870857"/>
                <a:gd name="connsiteX1" fmla="*/ 31446 w 1130903"/>
                <a:gd name="connsiteY1" fmla="*/ 0 h 870857"/>
                <a:gd name="connsiteX2" fmla="*/ 909561 w 1130903"/>
                <a:gd name="connsiteY2" fmla="*/ 7257 h 870857"/>
                <a:gd name="connsiteX3" fmla="*/ 1098246 w 1130903"/>
                <a:gd name="connsiteY3" fmla="*/ 0 h 870857"/>
                <a:gd name="connsiteX4" fmla="*/ 1105503 w 1130903"/>
                <a:gd name="connsiteY4" fmla="*/ 558800 h 870857"/>
                <a:gd name="connsiteX5" fmla="*/ 800704 w 1130903"/>
                <a:gd name="connsiteY5" fmla="*/ 870857 h 870857"/>
                <a:gd name="connsiteX6" fmla="*/ 2418 w 1130903"/>
                <a:gd name="connsiteY6" fmla="*/ 870857 h 870857"/>
                <a:gd name="connsiteX7" fmla="*/ 2418 w 1130903"/>
                <a:gd name="connsiteY7" fmla="*/ 0 h 870857"/>
                <a:gd name="connsiteX0" fmla="*/ 2418 w 1105503"/>
                <a:gd name="connsiteY0" fmla="*/ 0 h 870857"/>
                <a:gd name="connsiteX1" fmla="*/ 31446 w 1105503"/>
                <a:gd name="connsiteY1" fmla="*/ 0 h 870857"/>
                <a:gd name="connsiteX2" fmla="*/ 909561 w 1105503"/>
                <a:gd name="connsiteY2" fmla="*/ 7257 h 870857"/>
                <a:gd name="connsiteX3" fmla="*/ 1098246 w 1105503"/>
                <a:gd name="connsiteY3" fmla="*/ 0 h 870857"/>
                <a:gd name="connsiteX4" fmla="*/ 1105503 w 1105503"/>
                <a:gd name="connsiteY4" fmla="*/ 558800 h 870857"/>
                <a:gd name="connsiteX5" fmla="*/ 800704 w 1105503"/>
                <a:gd name="connsiteY5" fmla="*/ 870857 h 870857"/>
                <a:gd name="connsiteX6" fmla="*/ 2418 w 1105503"/>
                <a:gd name="connsiteY6" fmla="*/ 870857 h 870857"/>
                <a:gd name="connsiteX7" fmla="*/ 2418 w 1105503"/>
                <a:gd name="connsiteY7" fmla="*/ 0 h 870857"/>
                <a:gd name="connsiteX0" fmla="*/ 2418 w 1105503"/>
                <a:gd name="connsiteY0" fmla="*/ 0 h 870857"/>
                <a:gd name="connsiteX1" fmla="*/ 31446 w 1105503"/>
                <a:gd name="connsiteY1" fmla="*/ 0 h 870857"/>
                <a:gd name="connsiteX2" fmla="*/ 1098246 w 1105503"/>
                <a:gd name="connsiteY2" fmla="*/ 0 h 870857"/>
                <a:gd name="connsiteX3" fmla="*/ 1105503 w 1105503"/>
                <a:gd name="connsiteY3" fmla="*/ 558800 h 870857"/>
                <a:gd name="connsiteX4" fmla="*/ 800704 w 1105503"/>
                <a:gd name="connsiteY4" fmla="*/ 870857 h 870857"/>
                <a:gd name="connsiteX5" fmla="*/ 2418 w 1105503"/>
                <a:gd name="connsiteY5" fmla="*/ 870857 h 870857"/>
                <a:gd name="connsiteX6" fmla="*/ 2418 w 1105503"/>
                <a:gd name="connsiteY6" fmla="*/ 0 h 870857"/>
                <a:gd name="connsiteX0" fmla="*/ 2418 w 1105503"/>
                <a:gd name="connsiteY0" fmla="*/ 0 h 870857"/>
                <a:gd name="connsiteX1" fmla="*/ 31446 w 1105503"/>
                <a:gd name="connsiteY1" fmla="*/ 0 h 870857"/>
                <a:gd name="connsiteX2" fmla="*/ 1098246 w 1105503"/>
                <a:gd name="connsiteY2" fmla="*/ 0 h 870857"/>
                <a:gd name="connsiteX3" fmla="*/ 1105503 w 1105503"/>
                <a:gd name="connsiteY3" fmla="*/ 558800 h 870857"/>
                <a:gd name="connsiteX4" fmla="*/ 800704 w 1105503"/>
                <a:gd name="connsiteY4" fmla="*/ 870857 h 870857"/>
                <a:gd name="connsiteX5" fmla="*/ 2418 w 1105503"/>
                <a:gd name="connsiteY5" fmla="*/ 870857 h 870857"/>
                <a:gd name="connsiteX6" fmla="*/ 2418 w 1105503"/>
                <a:gd name="connsiteY6" fmla="*/ 0 h 870857"/>
                <a:gd name="connsiteX0" fmla="*/ 2418 w 1118808"/>
                <a:gd name="connsiteY0" fmla="*/ 0 h 870857"/>
                <a:gd name="connsiteX1" fmla="*/ 31446 w 1118808"/>
                <a:gd name="connsiteY1" fmla="*/ 0 h 870857"/>
                <a:gd name="connsiteX2" fmla="*/ 1098246 w 1118808"/>
                <a:gd name="connsiteY2" fmla="*/ 0 h 870857"/>
                <a:gd name="connsiteX3" fmla="*/ 1105503 w 1118808"/>
                <a:gd name="connsiteY3" fmla="*/ 558800 h 870857"/>
                <a:gd name="connsiteX4" fmla="*/ 800704 w 1118808"/>
                <a:gd name="connsiteY4" fmla="*/ 870857 h 870857"/>
                <a:gd name="connsiteX5" fmla="*/ 2418 w 1118808"/>
                <a:gd name="connsiteY5" fmla="*/ 870857 h 870857"/>
                <a:gd name="connsiteX6" fmla="*/ 2418 w 1118808"/>
                <a:gd name="connsiteY6" fmla="*/ 0 h 870857"/>
                <a:gd name="connsiteX0" fmla="*/ 134257 w 1250647"/>
                <a:gd name="connsiteY0" fmla="*/ 0 h 899887"/>
                <a:gd name="connsiteX1" fmla="*/ 163285 w 1250647"/>
                <a:gd name="connsiteY1" fmla="*/ 0 h 899887"/>
                <a:gd name="connsiteX2" fmla="*/ 1230085 w 1250647"/>
                <a:gd name="connsiteY2" fmla="*/ 0 h 899887"/>
                <a:gd name="connsiteX3" fmla="*/ 1237342 w 1250647"/>
                <a:gd name="connsiteY3" fmla="*/ 558800 h 899887"/>
                <a:gd name="connsiteX4" fmla="*/ 932543 w 1250647"/>
                <a:gd name="connsiteY4" fmla="*/ 870857 h 899887"/>
                <a:gd name="connsiteX5" fmla="*/ 134257 w 1250647"/>
                <a:gd name="connsiteY5" fmla="*/ 870857 h 899887"/>
                <a:gd name="connsiteX6" fmla="*/ 126999 w 1250647"/>
                <a:gd name="connsiteY6" fmla="*/ 754744 h 899887"/>
                <a:gd name="connsiteX7" fmla="*/ 134257 w 1250647"/>
                <a:gd name="connsiteY7" fmla="*/ 0 h 899887"/>
                <a:gd name="connsiteX0" fmla="*/ 32658 w 1149048"/>
                <a:gd name="connsiteY0" fmla="*/ 0 h 898677"/>
                <a:gd name="connsiteX1" fmla="*/ 61686 w 1149048"/>
                <a:gd name="connsiteY1" fmla="*/ 0 h 898677"/>
                <a:gd name="connsiteX2" fmla="*/ 1128486 w 1149048"/>
                <a:gd name="connsiteY2" fmla="*/ 0 h 898677"/>
                <a:gd name="connsiteX3" fmla="*/ 1135743 w 1149048"/>
                <a:gd name="connsiteY3" fmla="*/ 558800 h 898677"/>
                <a:gd name="connsiteX4" fmla="*/ 830944 w 1149048"/>
                <a:gd name="connsiteY4" fmla="*/ 870857 h 898677"/>
                <a:gd name="connsiteX5" fmla="*/ 185058 w 1149048"/>
                <a:gd name="connsiteY5" fmla="*/ 863600 h 898677"/>
                <a:gd name="connsiteX6" fmla="*/ 25400 w 1149048"/>
                <a:gd name="connsiteY6" fmla="*/ 754744 h 898677"/>
                <a:gd name="connsiteX7" fmla="*/ 32658 w 1149048"/>
                <a:gd name="connsiteY7" fmla="*/ 0 h 898677"/>
                <a:gd name="connsiteX0" fmla="*/ 6048 w 1122438"/>
                <a:gd name="connsiteY0" fmla="*/ 0 h 870857"/>
                <a:gd name="connsiteX1" fmla="*/ 35076 w 1122438"/>
                <a:gd name="connsiteY1" fmla="*/ 0 h 870857"/>
                <a:gd name="connsiteX2" fmla="*/ 1101876 w 1122438"/>
                <a:gd name="connsiteY2" fmla="*/ 0 h 870857"/>
                <a:gd name="connsiteX3" fmla="*/ 1109133 w 1122438"/>
                <a:gd name="connsiteY3" fmla="*/ 558800 h 870857"/>
                <a:gd name="connsiteX4" fmla="*/ 804334 w 1122438"/>
                <a:gd name="connsiteY4" fmla="*/ 870857 h 870857"/>
                <a:gd name="connsiteX5" fmla="*/ 158448 w 1122438"/>
                <a:gd name="connsiteY5" fmla="*/ 863600 h 870857"/>
                <a:gd name="connsiteX6" fmla="*/ 27819 w 1122438"/>
                <a:gd name="connsiteY6" fmla="*/ 609601 h 870857"/>
                <a:gd name="connsiteX7" fmla="*/ 6048 w 1122438"/>
                <a:gd name="connsiteY7" fmla="*/ 0 h 870857"/>
                <a:gd name="connsiteX0" fmla="*/ 6048 w 1122438"/>
                <a:gd name="connsiteY0" fmla="*/ 0 h 870857"/>
                <a:gd name="connsiteX1" fmla="*/ 35076 w 1122438"/>
                <a:gd name="connsiteY1" fmla="*/ 0 h 870857"/>
                <a:gd name="connsiteX2" fmla="*/ 1101876 w 1122438"/>
                <a:gd name="connsiteY2" fmla="*/ 0 h 870857"/>
                <a:gd name="connsiteX3" fmla="*/ 1109133 w 1122438"/>
                <a:gd name="connsiteY3" fmla="*/ 558800 h 870857"/>
                <a:gd name="connsiteX4" fmla="*/ 804334 w 1122438"/>
                <a:gd name="connsiteY4" fmla="*/ 870857 h 870857"/>
                <a:gd name="connsiteX5" fmla="*/ 158448 w 1122438"/>
                <a:gd name="connsiteY5" fmla="*/ 863600 h 870857"/>
                <a:gd name="connsiteX6" fmla="*/ 27819 w 1122438"/>
                <a:gd name="connsiteY6" fmla="*/ 609601 h 870857"/>
                <a:gd name="connsiteX7" fmla="*/ 6048 w 1122438"/>
                <a:gd name="connsiteY7" fmla="*/ 0 h 870857"/>
                <a:gd name="connsiteX0" fmla="*/ 6048 w 1122438"/>
                <a:gd name="connsiteY0" fmla="*/ 0 h 870857"/>
                <a:gd name="connsiteX1" fmla="*/ 35076 w 1122438"/>
                <a:gd name="connsiteY1" fmla="*/ 0 h 870857"/>
                <a:gd name="connsiteX2" fmla="*/ 1101876 w 1122438"/>
                <a:gd name="connsiteY2" fmla="*/ 0 h 870857"/>
                <a:gd name="connsiteX3" fmla="*/ 1109133 w 1122438"/>
                <a:gd name="connsiteY3" fmla="*/ 558800 h 870857"/>
                <a:gd name="connsiteX4" fmla="*/ 804334 w 1122438"/>
                <a:gd name="connsiteY4" fmla="*/ 870857 h 870857"/>
                <a:gd name="connsiteX5" fmla="*/ 158448 w 1122438"/>
                <a:gd name="connsiteY5" fmla="*/ 863600 h 870857"/>
                <a:gd name="connsiteX6" fmla="*/ 27819 w 1122438"/>
                <a:gd name="connsiteY6" fmla="*/ 609601 h 870857"/>
                <a:gd name="connsiteX7" fmla="*/ 6048 w 1122438"/>
                <a:gd name="connsiteY7" fmla="*/ 0 h 870857"/>
                <a:gd name="connsiteX0" fmla="*/ 6048 w 1122438"/>
                <a:gd name="connsiteY0" fmla="*/ 0 h 870857"/>
                <a:gd name="connsiteX1" fmla="*/ 35076 w 1122438"/>
                <a:gd name="connsiteY1" fmla="*/ 0 h 870857"/>
                <a:gd name="connsiteX2" fmla="*/ 1101876 w 1122438"/>
                <a:gd name="connsiteY2" fmla="*/ 0 h 870857"/>
                <a:gd name="connsiteX3" fmla="*/ 1109133 w 1122438"/>
                <a:gd name="connsiteY3" fmla="*/ 558800 h 870857"/>
                <a:gd name="connsiteX4" fmla="*/ 804334 w 1122438"/>
                <a:gd name="connsiteY4" fmla="*/ 870857 h 870857"/>
                <a:gd name="connsiteX5" fmla="*/ 245533 w 1122438"/>
                <a:gd name="connsiteY5" fmla="*/ 870857 h 870857"/>
                <a:gd name="connsiteX6" fmla="*/ 27819 w 1122438"/>
                <a:gd name="connsiteY6" fmla="*/ 609601 h 870857"/>
                <a:gd name="connsiteX7" fmla="*/ 6048 w 1122438"/>
                <a:gd name="connsiteY7" fmla="*/ 0 h 870857"/>
                <a:gd name="connsiteX0" fmla="*/ 6048 w 1122438"/>
                <a:gd name="connsiteY0" fmla="*/ 0 h 870857"/>
                <a:gd name="connsiteX1" fmla="*/ 35076 w 1122438"/>
                <a:gd name="connsiteY1" fmla="*/ 0 h 870857"/>
                <a:gd name="connsiteX2" fmla="*/ 1101876 w 1122438"/>
                <a:gd name="connsiteY2" fmla="*/ 0 h 870857"/>
                <a:gd name="connsiteX3" fmla="*/ 1109133 w 1122438"/>
                <a:gd name="connsiteY3" fmla="*/ 558800 h 870857"/>
                <a:gd name="connsiteX4" fmla="*/ 804334 w 1122438"/>
                <a:gd name="connsiteY4" fmla="*/ 870857 h 870857"/>
                <a:gd name="connsiteX5" fmla="*/ 245533 w 1122438"/>
                <a:gd name="connsiteY5" fmla="*/ 870857 h 870857"/>
                <a:gd name="connsiteX6" fmla="*/ 27819 w 1122438"/>
                <a:gd name="connsiteY6" fmla="*/ 609601 h 870857"/>
                <a:gd name="connsiteX7" fmla="*/ 6048 w 1122438"/>
                <a:gd name="connsiteY7" fmla="*/ 0 h 870857"/>
                <a:gd name="connsiteX0" fmla="*/ 25400 w 1141790"/>
                <a:gd name="connsiteY0" fmla="*/ 0 h 870857"/>
                <a:gd name="connsiteX1" fmla="*/ 54428 w 1141790"/>
                <a:gd name="connsiteY1" fmla="*/ 0 h 870857"/>
                <a:gd name="connsiteX2" fmla="*/ 1121228 w 1141790"/>
                <a:gd name="connsiteY2" fmla="*/ 0 h 870857"/>
                <a:gd name="connsiteX3" fmla="*/ 1128485 w 1141790"/>
                <a:gd name="connsiteY3" fmla="*/ 558800 h 870857"/>
                <a:gd name="connsiteX4" fmla="*/ 823686 w 1141790"/>
                <a:gd name="connsiteY4" fmla="*/ 870857 h 870857"/>
                <a:gd name="connsiteX5" fmla="*/ 264885 w 1141790"/>
                <a:gd name="connsiteY5" fmla="*/ 870857 h 870857"/>
                <a:gd name="connsiteX6" fmla="*/ 25400 w 1141790"/>
                <a:gd name="connsiteY6" fmla="*/ 624115 h 870857"/>
                <a:gd name="connsiteX7" fmla="*/ 25400 w 1141790"/>
                <a:gd name="connsiteY7" fmla="*/ 0 h 870857"/>
                <a:gd name="connsiteX0" fmla="*/ 25400 w 1141790"/>
                <a:gd name="connsiteY0" fmla="*/ 0 h 870857"/>
                <a:gd name="connsiteX1" fmla="*/ 54428 w 1141790"/>
                <a:gd name="connsiteY1" fmla="*/ 0 h 870857"/>
                <a:gd name="connsiteX2" fmla="*/ 1121228 w 1141790"/>
                <a:gd name="connsiteY2" fmla="*/ 0 h 870857"/>
                <a:gd name="connsiteX3" fmla="*/ 1128485 w 1141790"/>
                <a:gd name="connsiteY3" fmla="*/ 558800 h 870857"/>
                <a:gd name="connsiteX4" fmla="*/ 823686 w 1141790"/>
                <a:gd name="connsiteY4" fmla="*/ 870857 h 870857"/>
                <a:gd name="connsiteX5" fmla="*/ 264885 w 1141790"/>
                <a:gd name="connsiteY5" fmla="*/ 870857 h 870857"/>
                <a:gd name="connsiteX6" fmla="*/ 25400 w 1141790"/>
                <a:gd name="connsiteY6" fmla="*/ 624115 h 870857"/>
                <a:gd name="connsiteX7" fmla="*/ 25400 w 1141790"/>
                <a:gd name="connsiteY7" fmla="*/ 0 h 870857"/>
                <a:gd name="connsiteX0" fmla="*/ 6048 w 1122438"/>
                <a:gd name="connsiteY0" fmla="*/ 0 h 870857"/>
                <a:gd name="connsiteX1" fmla="*/ 35076 w 1122438"/>
                <a:gd name="connsiteY1" fmla="*/ 0 h 870857"/>
                <a:gd name="connsiteX2" fmla="*/ 1101876 w 1122438"/>
                <a:gd name="connsiteY2" fmla="*/ 0 h 870857"/>
                <a:gd name="connsiteX3" fmla="*/ 1109133 w 1122438"/>
                <a:gd name="connsiteY3" fmla="*/ 558800 h 870857"/>
                <a:gd name="connsiteX4" fmla="*/ 804334 w 1122438"/>
                <a:gd name="connsiteY4" fmla="*/ 870857 h 870857"/>
                <a:gd name="connsiteX5" fmla="*/ 245533 w 1122438"/>
                <a:gd name="connsiteY5" fmla="*/ 870857 h 870857"/>
                <a:gd name="connsiteX6" fmla="*/ 6048 w 1122438"/>
                <a:gd name="connsiteY6" fmla="*/ 624115 h 870857"/>
                <a:gd name="connsiteX7" fmla="*/ 6048 w 1122438"/>
                <a:gd name="connsiteY7" fmla="*/ 0 h 870857"/>
                <a:gd name="connsiteX0" fmla="*/ 153610 w 1270000"/>
                <a:gd name="connsiteY0" fmla="*/ 624115 h 870857"/>
                <a:gd name="connsiteX1" fmla="*/ 182638 w 1270000"/>
                <a:gd name="connsiteY1" fmla="*/ 0 h 870857"/>
                <a:gd name="connsiteX2" fmla="*/ 1249438 w 1270000"/>
                <a:gd name="connsiteY2" fmla="*/ 0 h 870857"/>
                <a:gd name="connsiteX3" fmla="*/ 1256695 w 1270000"/>
                <a:gd name="connsiteY3" fmla="*/ 558800 h 870857"/>
                <a:gd name="connsiteX4" fmla="*/ 951896 w 1270000"/>
                <a:gd name="connsiteY4" fmla="*/ 870857 h 870857"/>
                <a:gd name="connsiteX5" fmla="*/ 393095 w 1270000"/>
                <a:gd name="connsiteY5" fmla="*/ 870857 h 870857"/>
                <a:gd name="connsiteX6" fmla="*/ 153610 w 1270000"/>
                <a:gd name="connsiteY6" fmla="*/ 624115 h 870857"/>
                <a:gd name="connsiteX0" fmla="*/ 35076 w 1151466"/>
                <a:gd name="connsiteY0" fmla="*/ 624115 h 870857"/>
                <a:gd name="connsiteX1" fmla="*/ 64104 w 1151466"/>
                <a:gd name="connsiteY1" fmla="*/ 0 h 870857"/>
                <a:gd name="connsiteX2" fmla="*/ 1130904 w 1151466"/>
                <a:gd name="connsiteY2" fmla="*/ 0 h 870857"/>
                <a:gd name="connsiteX3" fmla="*/ 1138161 w 1151466"/>
                <a:gd name="connsiteY3" fmla="*/ 558800 h 870857"/>
                <a:gd name="connsiteX4" fmla="*/ 833362 w 1151466"/>
                <a:gd name="connsiteY4" fmla="*/ 870857 h 870857"/>
                <a:gd name="connsiteX5" fmla="*/ 274561 w 1151466"/>
                <a:gd name="connsiteY5" fmla="*/ 870857 h 870857"/>
                <a:gd name="connsiteX6" fmla="*/ 35076 w 1151466"/>
                <a:gd name="connsiteY6" fmla="*/ 624115 h 870857"/>
                <a:gd name="connsiteX0" fmla="*/ 35076 w 1151466"/>
                <a:gd name="connsiteY0" fmla="*/ 624115 h 870857"/>
                <a:gd name="connsiteX1" fmla="*/ 27819 w 1151466"/>
                <a:gd name="connsiteY1" fmla="*/ 0 h 870857"/>
                <a:gd name="connsiteX2" fmla="*/ 1130904 w 1151466"/>
                <a:gd name="connsiteY2" fmla="*/ 0 h 870857"/>
                <a:gd name="connsiteX3" fmla="*/ 1138161 w 1151466"/>
                <a:gd name="connsiteY3" fmla="*/ 558800 h 870857"/>
                <a:gd name="connsiteX4" fmla="*/ 833362 w 1151466"/>
                <a:gd name="connsiteY4" fmla="*/ 870857 h 870857"/>
                <a:gd name="connsiteX5" fmla="*/ 274561 w 1151466"/>
                <a:gd name="connsiteY5" fmla="*/ 870857 h 870857"/>
                <a:gd name="connsiteX6" fmla="*/ 35076 w 1151466"/>
                <a:gd name="connsiteY6" fmla="*/ 624115 h 870857"/>
                <a:gd name="connsiteX0" fmla="*/ 35076 w 1151466"/>
                <a:gd name="connsiteY0" fmla="*/ 624115 h 870857"/>
                <a:gd name="connsiteX1" fmla="*/ 27819 w 1151466"/>
                <a:gd name="connsiteY1" fmla="*/ 0 h 870857"/>
                <a:gd name="connsiteX2" fmla="*/ 1130904 w 1151466"/>
                <a:gd name="connsiteY2" fmla="*/ 0 h 870857"/>
                <a:gd name="connsiteX3" fmla="*/ 1138161 w 1151466"/>
                <a:gd name="connsiteY3" fmla="*/ 558800 h 870857"/>
                <a:gd name="connsiteX4" fmla="*/ 833362 w 1151466"/>
                <a:gd name="connsiteY4" fmla="*/ 870857 h 870857"/>
                <a:gd name="connsiteX5" fmla="*/ 274561 w 1151466"/>
                <a:gd name="connsiteY5" fmla="*/ 870857 h 870857"/>
                <a:gd name="connsiteX6" fmla="*/ 35076 w 1151466"/>
                <a:gd name="connsiteY6" fmla="*/ 624115 h 870857"/>
                <a:gd name="connsiteX0" fmla="*/ 7257 w 1123647"/>
                <a:gd name="connsiteY0" fmla="*/ 624115 h 870857"/>
                <a:gd name="connsiteX1" fmla="*/ 0 w 1123647"/>
                <a:gd name="connsiteY1" fmla="*/ 0 h 870857"/>
                <a:gd name="connsiteX2" fmla="*/ 1103085 w 1123647"/>
                <a:gd name="connsiteY2" fmla="*/ 0 h 870857"/>
                <a:gd name="connsiteX3" fmla="*/ 1110342 w 1123647"/>
                <a:gd name="connsiteY3" fmla="*/ 558800 h 870857"/>
                <a:gd name="connsiteX4" fmla="*/ 805543 w 1123647"/>
                <a:gd name="connsiteY4" fmla="*/ 870857 h 870857"/>
                <a:gd name="connsiteX5" fmla="*/ 246742 w 1123647"/>
                <a:gd name="connsiteY5" fmla="*/ 870857 h 870857"/>
                <a:gd name="connsiteX6" fmla="*/ 7257 w 1123647"/>
                <a:gd name="connsiteY6" fmla="*/ 624115 h 870857"/>
                <a:gd name="connsiteX0" fmla="*/ 7257 w 1128485"/>
                <a:gd name="connsiteY0" fmla="*/ 631372 h 878114"/>
                <a:gd name="connsiteX1" fmla="*/ 0 w 1128485"/>
                <a:gd name="connsiteY1" fmla="*/ 7257 h 878114"/>
                <a:gd name="connsiteX2" fmla="*/ 1124856 w 1128485"/>
                <a:gd name="connsiteY2" fmla="*/ 0 h 878114"/>
                <a:gd name="connsiteX3" fmla="*/ 1110342 w 1128485"/>
                <a:gd name="connsiteY3" fmla="*/ 566057 h 878114"/>
                <a:gd name="connsiteX4" fmla="*/ 805543 w 1128485"/>
                <a:gd name="connsiteY4" fmla="*/ 878114 h 878114"/>
                <a:gd name="connsiteX5" fmla="*/ 246742 w 1128485"/>
                <a:gd name="connsiteY5" fmla="*/ 878114 h 878114"/>
                <a:gd name="connsiteX6" fmla="*/ 7257 w 1128485"/>
                <a:gd name="connsiteY6" fmla="*/ 631372 h 878114"/>
                <a:gd name="connsiteX0" fmla="*/ 7257 w 1123647"/>
                <a:gd name="connsiteY0" fmla="*/ 624115 h 870857"/>
                <a:gd name="connsiteX1" fmla="*/ 0 w 1123647"/>
                <a:gd name="connsiteY1" fmla="*/ 0 h 870857"/>
                <a:gd name="connsiteX2" fmla="*/ 1103085 w 1123647"/>
                <a:gd name="connsiteY2" fmla="*/ 0 h 870857"/>
                <a:gd name="connsiteX3" fmla="*/ 1110342 w 1123647"/>
                <a:gd name="connsiteY3" fmla="*/ 558800 h 870857"/>
                <a:gd name="connsiteX4" fmla="*/ 805543 w 1123647"/>
                <a:gd name="connsiteY4" fmla="*/ 870857 h 870857"/>
                <a:gd name="connsiteX5" fmla="*/ 246742 w 1123647"/>
                <a:gd name="connsiteY5" fmla="*/ 870857 h 870857"/>
                <a:gd name="connsiteX6" fmla="*/ 7257 w 1123647"/>
                <a:gd name="connsiteY6" fmla="*/ 624115 h 870857"/>
                <a:gd name="connsiteX0" fmla="*/ 7257 w 1110342"/>
                <a:gd name="connsiteY0" fmla="*/ 624115 h 870857"/>
                <a:gd name="connsiteX1" fmla="*/ 0 w 1110342"/>
                <a:gd name="connsiteY1" fmla="*/ 0 h 870857"/>
                <a:gd name="connsiteX2" fmla="*/ 1103085 w 1110342"/>
                <a:gd name="connsiteY2" fmla="*/ 0 h 870857"/>
                <a:gd name="connsiteX3" fmla="*/ 1110342 w 1110342"/>
                <a:gd name="connsiteY3" fmla="*/ 558800 h 870857"/>
                <a:gd name="connsiteX4" fmla="*/ 805543 w 1110342"/>
                <a:gd name="connsiteY4" fmla="*/ 870857 h 870857"/>
                <a:gd name="connsiteX5" fmla="*/ 246742 w 1110342"/>
                <a:gd name="connsiteY5" fmla="*/ 870857 h 870857"/>
                <a:gd name="connsiteX6" fmla="*/ 7257 w 1110342"/>
                <a:gd name="connsiteY6" fmla="*/ 624115 h 870857"/>
                <a:gd name="connsiteX0" fmla="*/ 7257 w 1106714"/>
                <a:gd name="connsiteY0" fmla="*/ 624115 h 870857"/>
                <a:gd name="connsiteX1" fmla="*/ 0 w 1106714"/>
                <a:gd name="connsiteY1" fmla="*/ 0 h 870857"/>
                <a:gd name="connsiteX2" fmla="*/ 1103085 w 1106714"/>
                <a:gd name="connsiteY2" fmla="*/ 0 h 870857"/>
                <a:gd name="connsiteX3" fmla="*/ 1095828 w 1106714"/>
                <a:gd name="connsiteY3" fmla="*/ 413658 h 870857"/>
                <a:gd name="connsiteX4" fmla="*/ 805543 w 1106714"/>
                <a:gd name="connsiteY4" fmla="*/ 870857 h 870857"/>
                <a:gd name="connsiteX5" fmla="*/ 246742 w 1106714"/>
                <a:gd name="connsiteY5" fmla="*/ 870857 h 870857"/>
                <a:gd name="connsiteX6" fmla="*/ 7257 w 1106714"/>
                <a:gd name="connsiteY6" fmla="*/ 624115 h 870857"/>
                <a:gd name="connsiteX0" fmla="*/ 7257 w 1106714"/>
                <a:gd name="connsiteY0" fmla="*/ 624115 h 870857"/>
                <a:gd name="connsiteX1" fmla="*/ 0 w 1106714"/>
                <a:gd name="connsiteY1" fmla="*/ 0 h 870857"/>
                <a:gd name="connsiteX2" fmla="*/ 1103085 w 1106714"/>
                <a:gd name="connsiteY2" fmla="*/ 0 h 870857"/>
                <a:gd name="connsiteX3" fmla="*/ 1095828 w 1106714"/>
                <a:gd name="connsiteY3" fmla="*/ 413658 h 870857"/>
                <a:gd name="connsiteX4" fmla="*/ 595086 w 1106714"/>
                <a:gd name="connsiteY4" fmla="*/ 870857 h 870857"/>
                <a:gd name="connsiteX5" fmla="*/ 246742 w 1106714"/>
                <a:gd name="connsiteY5" fmla="*/ 870857 h 870857"/>
                <a:gd name="connsiteX6" fmla="*/ 7257 w 1106714"/>
                <a:gd name="connsiteY6" fmla="*/ 624115 h 870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6714" h="870857">
                  <a:moveTo>
                    <a:pt x="7257" y="624115"/>
                  </a:moveTo>
                  <a:cubicBezTo>
                    <a:pt x="1210" y="449944"/>
                    <a:pt x="6048" y="104019"/>
                    <a:pt x="0" y="0"/>
                  </a:cubicBezTo>
                  <a:lnTo>
                    <a:pt x="1103085" y="0"/>
                  </a:lnTo>
                  <a:cubicBezTo>
                    <a:pt x="1106714" y="128209"/>
                    <a:pt x="1087362" y="210458"/>
                    <a:pt x="1095828" y="413658"/>
                  </a:cubicBezTo>
                  <a:lnTo>
                    <a:pt x="595086" y="870857"/>
                  </a:lnTo>
                  <a:lnTo>
                    <a:pt x="246742" y="870857"/>
                  </a:lnTo>
                  <a:cubicBezTo>
                    <a:pt x="134256" y="757163"/>
                    <a:pt x="119743" y="753534"/>
                    <a:pt x="7257" y="624115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88" name="Straight Connector 287"/>
            <p:cNvCxnSpPr/>
            <p:nvPr/>
          </p:nvCxnSpPr>
          <p:spPr>
            <a:xfrm rot="5400000">
              <a:off x="3823142" y="5815403"/>
              <a:ext cx="1459684" cy="34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0800000">
              <a:off x="4551282" y="6529863"/>
              <a:ext cx="12407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>
            <a:xfrm rot="16200000" flipH="1">
              <a:off x="4058161" y="5816015"/>
              <a:ext cx="1459684" cy="21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 rot="16200000" flipH="1">
              <a:off x="4300437" y="5820481"/>
              <a:ext cx="1452427" cy="5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5400000">
              <a:off x="4549971" y="5831031"/>
              <a:ext cx="1430655" cy="11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 rot="5400000">
              <a:off x="4772678" y="5817104"/>
              <a:ext cx="14596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10800000">
              <a:off x="4551282" y="6296067"/>
              <a:ext cx="12407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/>
            <p:nvPr/>
          </p:nvCxnSpPr>
          <p:spPr>
            <a:xfrm rot="10800000">
              <a:off x="4551282" y="6069529"/>
              <a:ext cx="12407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 rot="10800000">
              <a:off x="4551282" y="5842991"/>
              <a:ext cx="12407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/>
            <p:nvPr/>
          </p:nvCxnSpPr>
          <p:spPr>
            <a:xfrm rot="10800000">
              <a:off x="4551282" y="5616452"/>
              <a:ext cx="12407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0800000">
              <a:off x="4551282" y="5389914"/>
              <a:ext cx="12407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9" name="TextBox 298"/>
            <p:cNvSpPr txBox="1"/>
            <p:nvPr/>
          </p:nvSpPr>
          <p:spPr>
            <a:xfrm>
              <a:off x="4417767" y="6517785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0</a:t>
              </a:r>
              <a:endParaRPr lang="en-US" sz="1400" dirty="0"/>
            </a:p>
          </p:txBody>
        </p:sp>
        <p:sp>
          <p:nvSpPr>
            <p:cNvPr id="300" name="TextBox 299"/>
            <p:cNvSpPr txBox="1"/>
            <p:nvPr/>
          </p:nvSpPr>
          <p:spPr>
            <a:xfrm>
              <a:off x="4647203" y="6517785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301" name="TextBox 300"/>
            <p:cNvSpPr txBox="1"/>
            <p:nvPr/>
          </p:nvSpPr>
          <p:spPr>
            <a:xfrm>
              <a:off x="4876639" y="6517785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302" name="TextBox 301"/>
            <p:cNvSpPr txBox="1"/>
            <p:nvPr/>
          </p:nvSpPr>
          <p:spPr>
            <a:xfrm>
              <a:off x="5106075" y="6517785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303" name="TextBox 302"/>
            <p:cNvSpPr txBox="1"/>
            <p:nvPr/>
          </p:nvSpPr>
          <p:spPr>
            <a:xfrm>
              <a:off x="4268028" y="6128662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304" name="TextBox 303"/>
            <p:cNvSpPr txBox="1"/>
            <p:nvPr/>
          </p:nvSpPr>
          <p:spPr>
            <a:xfrm>
              <a:off x="4268028" y="5900062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305" name="TextBox 304"/>
            <p:cNvSpPr txBox="1"/>
            <p:nvPr/>
          </p:nvSpPr>
          <p:spPr>
            <a:xfrm>
              <a:off x="4268028" y="5671462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306" name="TextBox 305"/>
            <p:cNvSpPr txBox="1"/>
            <p:nvPr/>
          </p:nvSpPr>
          <p:spPr>
            <a:xfrm>
              <a:off x="4268028" y="5442862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4</a:t>
              </a:r>
              <a:endParaRPr lang="en-US" sz="1400" dirty="0"/>
            </a:p>
          </p:txBody>
        </p:sp>
        <p:sp>
          <p:nvSpPr>
            <p:cNvPr id="307" name="TextBox 306"/>
            <p:cNvSpPr txBox="1"/>
            <p:nvPr/>
          </p:nvSpPr>
          <p:spPr>
            <a:xfrm>
              <a:off x="4275156" y="5214262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5</a:t>
              </a:r>
              <a:endParaRPr lang="en-US" sz="1400" dirty="0"/>
            </a:p>
          </p:txBody>
        </p:sp>
        <p:sp>
          <p:nvSpPr>
            <p:cNvPr id="308" name="TextBox 307"/>
            <p:cNvSpPr txBox="1"/>
            <p:nvPr/>
          </p:nvSpPr>
          <p:spPr>
            <a:xfrm>
              <a:off x="5335511" y="6517785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4</a:t>
              </a:r>
              <a:endParaRPr lang="en-US" sz="1400" dirty="0"/>
            </a:p>
          </p:txBody>
        </p:sp>
        <p:sp>
          <p:nvSpPr>
            <p:cNvPr id="309" name="Oval 308"/>
            <p:cNvSpPr/>
            <p:nvPr/>
          </p:nvSpPr>
          <p:spPr>
            <a:xfrm>
              <a:off x="5461162" y="5354263"/>
              <a:ext cx="82311" cy="82669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310" name="Straight Connector 309"/>
            <p:cNvCxnSpPr/>
            <p:nvPr/>
          </p:nvCxnSpPr>
          <p:spPr>
            <a:xfrm rot="10800000">
              <a:off x="4551282" y="5187717"/>
              <a:ext cx="12407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1" name="TextBox 310"/>
            <p:cNvSpPr txBox="1"/>
            <p:nvPr/>
          </p:nvSpPr>
          <p:spPr>
            <a:xfrm>
              <a:off x="4268028" y="4985662"/>
              <a:ext cx="221209" cy="25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6</a:t>
              </a:r>
              <a:endParaRPr lang="en-US" sz="1400" dirty="0"/>
            </a:p>
          </p:txBody>
        </p:sp>
        <p:sp>
          <p:nvSpPr>
            <p:cNvPr id="312" name="Oval 311"/>
            <p:cNvSpPr/>
            <p:nvPr/>
          </p:nvSpPr>
          <p:spPr>
            <a:xfrm>
              <a:off x="4514676" y="5357497"/>
              <a:ext cx="76200" cy="762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15" name="Oval 314"/>
            <p:cNvSpPr/>
            <p:nvPr/>
          </p:nvSpPr>
          <p:spPr>
            <a:xfrm>
              <a:off x="5227402" y="5357497"/>
              <a:ext cx="76200" cy="762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16" name="Oval 315"/>
            <p:cNvSpPr/>
            <p:nvPr/>
          </p:nvSpPr>
          <p:spPr>
            <a:xfrm>
              <a:off x="4987921" y="5154304"/>
              <a:ext cx="76200" cy="762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19" name="Oval 318"/>
            <p:cNvSpPr/>
            <p:nvPr/>
          </p:nvSpPr>
          <p:spPr>
            <a:xfrm>
              <a:off x="4743378" y="5809351"/>
              <a:ext cx="76200" cy="762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cxnSp>
        <p:nvCxnSpPr>
          <p:cNvPr id="371" name="Straight Connector 370"/>
          <p:cNvCxnSpPr/>
          <p:nvPr/>
        </p:nvCxnSpPr>
        <p:spPr>
          <a:xfrm rot="5400000">
            <a:off x="-172867" y="3295893"/>
            <a:ext cx="6611112" cy="19322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73"/>
          <p:cNvCxnSpPr/>
          <p:nvPr/>
        </p:nvCxnSpPr>
        <p:spPr>
          <a:xfrm rot="5400000">
            <a:off x="2694859" y="3305009"/>
            <a:ext cx="6611818" cy="1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" name="TextBox 412"/>
          <p:cNvSpPr txBox="1"/>
          <p:nvPr/>
        </p:nvSpPr>
        <p:spPr>
          <a:xfrm>
            <a:off x="2543629" y="-2614"/>
            <a:ext cx="624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414" name="TextBox 413"/>
          <p:cNvSpPr txBox="1"/>
          <p:nvPr/>
        </p:nvSpPr>
        <p:spPr>
          <a:xfrm>
            <a:off x="8476343" y="-2614"/>
            <a:ext cx="522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en-US" sz="3600" dirty="0" smtClean="0">
              <a:solidFill>
                <a:srgbClr val="00B050"/>
              </a:solidFill>
            </a:endParaRPr>
          </a:p>
        </p:txBody>
      </p:sp>
      <p:sp>
        <p:nvSpPr>
          <p:cNvPr id="415" name="TextBox 414"/>
          <p:cNvSpPr txBox="1"/>
          <p:nvPr/>
        </p:nvSpPr>
        <p:spPr>
          <a:xfrm>
            <a:off x="2543629" y="2169639"/>
            <a:ext cx="624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416" name="TextBox 415"/>
          <p:cNvSpPr txBox="1"/>
          <p:nvPr/>
        </p:nvSpPr>
        <p:spPr>
          <a:xfrm>
            <a:off x="2543629" y="4324595"/>
            <a:ext cx="624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418" name="TextBox 417"/>
          <p:cNvSpPr txBox="1"/>
          <p:nvPr/>
        </p:nvSpPr>
        <p:spPr>
          <a:xfrm>
            <a:off x="5494529" y="2169639"/>
            <a:ext cx="522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en-US" sz="3600" dirty="0" smtClean="0">
              <a:solidFill>
                <a:srgbClr val="00B050"/>
              </a:solidFill>
            </a:endParaRPr>
          </a:p>
        </p:txBody>
      </p:sp>
      <p:sp>
        <p:nvSpPr>
          <p:cNvPr id="419" name="TextBox 418"/>
          <p:cNvSpPr txBox="1"/>
          <p:nvPr/>
        </p:nvSpPr>
        <p:spPr>
          <a:xfrm>
            <a:off x="5494529" y="4324595"/>
            <a:ext cx="522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en-US" sz="3600" dirty="0" smtClean="0">
              <a:solidFill>
                <a:srgbClr val="00B050"/>
              </a:solidFill>
            </a:endParaRPr>
          </a:p>
        </p:txBody>
      </p:sp>
      <p:sp>
        <p:nvSpPr>
          <p:cNvPr id="420" name="TextBox 419"/>
          <p:cNvSpPr txBox="1"/>
          <p:nvPr/>
        </p:nvSpPr>
        <p:spPr>
          <a:xfrm>
            <a:off x="5443728" y="-2614"/>
            <a:ext cx="624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421" name="Down Arrow 420"/>
          <p:cNvSpPr/>
          <p:nvPr/>
        </p:nvSpPr>
        <p:spPr>
          <a:xfrm>
            <a:off x="4800961" y="2125556"/>
            <a:ext cx="228600" cy="381000"/>
          </a:xfrm>
          <a:prstGeom prst="down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Down Arrow 421"/>
          <p:cNvSpPr/>
          <p:nvPr/>
        </p:nvSpPr>
        <p:spPr>
          <a:xfrm rot="16200000">
            <a:off x="5911304" y="1428870"/>
            <a:ext cx="228600" cy="381000"/>
          </a:xfrm>
          <a:prstGeom prst="down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Down Arrow 423"/>
          <p:cNvSpPr/>
          <p:nvPr/>
        </p:nvSpPr>
        <p:spPr>
          <a:xfrm rot="16200000">
            <a:off x="3015704" y="5836485"/>
            <a:ext cx="228600" cy="381000"/>
          </a:xfrm>
          <a:prstGeom prst="down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Down Arrow 425"/>
          <p:cNvSpPr/>
          <p:nvPr/>
        </p:nvSpPr>
        <p:spPr>
          <a:xfrm rot="16200000">
            <a:off x="3059247" y="1399841"/>
            <a:ext cx="228600" cy="381000"/>
          </a:xfrm>
          <a:prstGeom prst="down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Down Arrow 426"/>
          <p:cNvSpPr/>
          <p:nvPr/>
        </p:nvSpPr>
        <p:spPr>
          <a:xfrm rot="16200000">
            <a:off x="3044733" y="3641158"/>
            <a:ext cx="228600" cy="381000"/>
          </a:xfrm>
          <a:prstGeom prst="down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Down Arrow 340"/>
          <p:cNvSpPr/>
          <p:nvPr/>
        </p:nvSpPr>
        <p:spPr>
          <a:xfrm>
            <a:off x="1803761" y="2154585"/>
            <a:ext cx="228600" cy="381000"/>
          </a:xfrm>
          <a:prstGeom prst="down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Down Arrow 341"/>
          <p:cNvSpPr/>
          <p:nvPr/>
        </p:nvSpPr>
        <p:spPr>
          <a:xfrm>
            <a:off x="1767475" y="4308816"/>
            <a:ext cx="228600" cy="381000"/>
          </a:xfrm>
          <a:prstGeom prst="down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TextBox 319"/>
          <p:cNvSpPr txBox="1"/>
          <p:nvPr/>
        </p:nvSpPr>
        <p:spPr>
          <a:xfrm>
            <a:off x="0" y="1912228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(a)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1" name="TextBox 320"/>
          <p:cNvSpPr txBox="1"/>
          <p:nvPr/>
        </p:nvSpPr>
        <p:spPr>
          <a:xfrm>
            <a:off x="3149600" y="1912228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(b)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2" name="TextBox 321"/>
          <p:cNvSpPr txBox="1"/>
          <p:nvPr/>
        </p:nvSpPr>
        <p:spPr>
          <a:xfrm>
            <a:off x="6007100" y="1924928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(c)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3" name="TextBox 322"/>
          <p:cNvSpPr txBox="1"/>
          <p:nvPr/>
        </p:nvSpPr>
        <p:spPr>
          <a:xfrm>
            <a:off x="0" y="4108188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(d)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4" name="TextBox 323"/>
          <p:cNvSpPr txBox="1"/>
          <p:nvPr/>
        </p:nvSpPr>
        <p:spPr>
          <a:xfrm>
            <a:off x="3136900" y="4108188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(e)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5" name="TextBox 324"/>
          <p:cNvSpPr txBox="1"/>
          <p:nvPr/>
        </p:nvSpPr>
        <p:spPr>
          <a:xfrm>
            <a:off x="0" y="6304073"/>
            <a:ext cx="330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(f)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6" name="TextBox 325"/>
          <p:cNvSpPr txBox="1"/>
          <p:nvPr/>
        </p:nvSpPr>
        <p:spPr>
          <a:xfrm>
            <a:off x="3124200" y="63040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(g)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0" name="TextBox 329"/>
          <p:cNvSpPr txBox="1"/>
          <p:nvPr/>
        </p:nvSpPr>
        <p:spPr>
          <a:xfrm>
            <a:off x="3171372" y="2"/>
            <a:ext cx="769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parity</a:t>
            </a:r>
          </a:p>
        </p:txBody>
      </p:sp>
      <p:sp>
        <p:nvSpPr>
          <p:cNvPr id="331" name="TextBox 330"/>
          <p:cNvSpPr txBox="1"/>
          <p:nvPr/>
        </p:nvSpPr>
        <p:spPr>
          <a:xfrm>
            <a:off x="6008915" y="0"/>
            <a:ext cx="769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parity</a:t>
            </a:r>
          </a:p>
        </p:txBody>
      </p:sp>
      <p:sp>
        <p:nvSpPr>
          <p:cNvPr id="332" name="TextBox 331"/>
          <p:cNvSpPr txBox="1"/>
          <p:nvPr/>
        </p:nvSpPr>
        <p:spPr>
          <a:xfrm>
            <a:off x="3149600" y="2161439"/>
            <a:ext cx="769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interval</a:t>
            </a:r>
          </a:p>
        </p:txBody>
      </p:sp>
      <p:sp>
        <p:nvSpPr>
          <p:cNvPr id="333" name="TextBox 332"/>
          <p:cNvSpPr txBox="1"/>
          <p:nvPr/>
        </p:nvSpPr>
        <p:spPr>
          <a:xfrm>
            <a:off x="3156857" y="4344700"/>
            <a:ext cx="979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octagon</a:t>
            </a:r>
            <a:endParaRPr lang="en-US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1" name="Group 334"/>
          <p:cNvGrpSpPr/>
          <p:nvPr/>
        </p:nvGrpSpPr>
        <p:grpSpPr>
          <a:xfrm>
            <a:off x="225048" y="374241"/>
            <a:ext cx="1068592" cy="1516928"/>
            <a:chOff x="-52593" y="525996"/>
            <a:chExt cx="1068592" cy="1516928"/>
          </a:xfrm>
        </p:grpSpPr>
        <p:sp>
          <p:nvSpPr>
            <p:cNvPr id="359" name="TextBox 358"/>
            <p:cNvSpPr txBox="1"/>
            <p:nvPr/>
          </p:nvSpPr>
          <p:spPr>
            <a:xfrm>
              <a:off x="223149" y="533254"/>
              <a:ext cx="56062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x+=z; </a:t>
              </a:r>
              <a:br>
                <a:rPr lang="en-US" sz="1100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x+=z </a:t>
              </a:r>
            </a:p>
          </p:txBody>
        </p:sp>
        <p:sp>
          <p:nvSpPr>
            <p:cNvPr id="360" name="TextBox 359"/>
            <p:cNvSpPr txBox="1"/>
            <p:nvPr/>
          </p:nvSpPr>
          <p:spPr>
            <a:xfrm>
              <a:off x="223149" y="894298"/>
              <a:ext cx="5533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82575" algn="l"/>
                </a:tabLst>
              </a:pPr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z++; </a:t>
              </a:r>
            </a:p>
            <a:p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z++;</a:t>
              </a:r>
            </a:p>
          </p:txBody>
        </p:sp>
        <p:sp>
          <p:nvSpPr>
            <p:cNvPr id="361" name="TextBox 360"/>
            <p:cNvSpPr txBox="1"/>
            <p:nvPr/>
          </p:nvSpPr>
          <p:spPr>
            <a:xfrm>
              <a:off x="223148" y="1273483"/>
              <a:ext cx="7928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y1=f(x)</a:t>
              </a:r>
            </a:p>
            <a:p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y2=x</a:t>
              </a:r>
            </a:p>
            <a:p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assert </a:t>
              </a:r>
            </a:p>
            <a:p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   y1!= y2</a:t>
              </a:r>
            </a:p>
          </p:txBody>
        </p:sp>
        <p:sp>
          <p:nvSpPr>
            <p:cNvPr id="328" name="TextBox 327"/>
            <p:cNvSpPr txBox="1"/>
            <p:nvPr/>
          </p:nvSpPr>
          <p:spPr>
            <a:xfrm>
              <a:off x="-52593" y="525996"/>
              <a:ext cx="3811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T1</a:t>
              </a:r>
            </a:p>
          </p:txBody>
        </p:sp>
        <p:sp>
          <p:nvSpPr>
            <p:cNvPr id="329" name="TextBox 328"/>
            <p:cNvSpPr txBox="1"/>
            <p:nvPr/>
          </p:nvSpPr>
          <p:spPr>
            <a:xfrm>
              <a:off x="-52593" y="896106"/>
              <a:ext cx="3483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T2</a:t>
              </a:r>
            </a:p>
          </p:txBody>
        </p:sp>
        <p:sp>
          <p:nvSpPr>
            <p:cNvPr id="334" name="TextBox 333"/>
            <p:cNvSpPr txBox="1"/>
            <p:nvPr/>
          </p:nvSpPr>
          <p:spPr>
            <a:xfrm>
              <a:off x="-52593" y="1273478"/>
              <a:ext cx="34834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T3</a:t>
              </a:r>
            </a:p>
          </p:txBody>
        </p:sp>
      </p:grpSp>
      <p:grpSp>
        <p:nvGrpSpPr>
          <p:cNvPr id="82" name="Group 339"/>
          <p:cNvGrpSpPr/>
          <p:nvPr/>
        </p:nvGrpSpPr>
        <p:grpSpPr>
          <a:xfrm>
            <a:off x="3280305" y="381498"/>
            <a:ext cx="1068592" cy="1516928"/>
            <a:chOff x="215916" y="533253"/>
            <a:chExt cx="1068592" cy="1516928"/>
          </a:xfrm>
        </p:grpSpPr>
        <p:grpSp>
          <p:nvGrpSpPr>
            <p:cNvPr id="83" name="Group 334"/>
            <p:cNvGrpSpPr/>
            <p:nvPr/>
          </p:nvGrpSpPr>
          <p:grpSpPr>
            <a:xfrm>
              <a:off x="215916" y="533253"/>
              <a:ext cx="1068592" cy="1516928"/>
              <a:chOff x="-52593" y="525996"/>
              <a:chExt cx="1068592" cy="1516928"/>
            </a:xfrm>
          </p:grpSpPr>
          <p:sp>
            <p:nvSpPr>
              <p:cNvPr id="347" name="TextBox 346"/>
              <p:cNvSpPr txBox="1"/>
              <p:nvPr/>
            </p:nvSpPr>
            <p:spPr>
              <a:xfrm>
                <a:off x="223149" y="533254"/>
                <a:ext cx="56062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x+=z; </a:t>
                </a:r>
                <a:br>
                  <a:rPr lang="en-US" sz="1100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x+=z </a:t>
                </a:r>
              </a:p>
            </p:txBody>
          </p:sp>
          <p:sp>
            <p:nvSpPr>
              <p:cNvPr id="348" name="TextBox 347"/>
              <p:cNvSpPr txBox="1"/>
              <p:nvPr/>
            </p:nvSpPr>
            <p:spPr>
              <a:xfrm>
                <a:off x="223149" y="894298"/>
                <a:ext cx="55336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282575" algn="l"/>
                  </a:tabLst>
                </a:pPr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z++; </a:t>
                </a:r>
              </a:p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z++;</a:t>
                </a:r>
              </a:p>
            </p:txBody>
          </p:sp>
          <p:sp>
            <p:nvSpPr>
              <p:cNvPr id="349" name="TextBox 348"/>
              <p:cNvSpPr txBox="1"/>
              <p:nvPr/>
            </p:nvSpPr>
            <p:spPr>
              <a:xfrm>
                <a:off x="223148" y="1273483"/>
                <a:ext cx="79285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y1=f(x)</a:t>
                </a:r>
              </a:p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y2=x</a:t>
                </a:r>
              </a:p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assert </a:t>
                </a:r>
              </a:p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   y1!= y2</a:t>
                </a:r>
              </a:p>
            </p:txBody>
          </p:sp>
          <p:sp>
            <p:nvSpPr>
              <p:cNvPr id="350" name="TextBox 349"/>
              <p:cNvSpPr txBox="1"/>
              <p:nvPr/>
            </p:nvSpPr>
            <p:spPr>
              <a:xfrm>
                <a:off x="-52593" y="525996"/>
                <a:ext cx="36702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T1</a:t>
                </a:r>
              </a:p>
            </p:txBody>
          </p:sp>
          <p:sp>
            <p:nvSpPr>
              <p:cNvPr id="351" name="TextBox 350"/>
              <p:cNvSpPr txBox="1"/>
              <p:nvPr/>
            </p:nvSpPr>
            <p:spPr>
              <a:xfrm>
                <a:off x="-52593" y="896106"/>
                <a:ext cx="3483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T2</a:t>
                </a:r>
              </a:p>
            </p:txBody>
          </p:sp>
          <p:sp>
            <p:nvSpPr>
              <p:cNvPr id="352" name="TextBox 351"/>
              <p:cNvSpPr txBox="1"/>
              <p:nvPr/>
            </p:nvSpPr>
            <p:spPr>
              <a:xfrm>
                <a:off x="-52593" y="1273478"/>
                <a:ext cx="34834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T3</a:t>
                </a:r>
              </a:p>
            </p:txBody>
          </p:sp>
        </p:grpSp>
        <p:sp>
          <p:nvSpPr>
            <p:cNvPr id="344" name="Left Bracket 343"/>
            <p:cNvSpPr/>
            <p:nvPr/>
          </p:nvSpPr>
          <p:spPr>
            <a:xfrm>
              <a:off x="520692" y="963240"/>
              <a:ext cx="45719" cy="263217"/>
            </a:xfrm>
            <a:prstGeom prst="leftBracket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119" name="Group 352"/>
          <p:cNvGrpSpPr/>
          <p:nvPr/>
        </p:nvGrpSpPr>
        <p:grpSpPr>
          <a:xfrm>
            <a:off x="6064032" y="374241"/>
            <a:ext cx="1078866" cy="1516928"/>
            <a:chOff x="205642" y="533253"/>
            <a:chExt cx="1078866" cy="1516928"/>
          </a:xfrm>
        </p:grpSpPr>
        <p:grpSp>
          <p:nvGrpSpPr>
            <p:cNvPr id="122" name="Group 334"/>
            <p:cNvGrpSpPr/>
            <p:nvPr/>
          </p:nvGrpSpPr>
          <p:grpSpPr>
            <a:xfrm>
              <a:off x="205642" y="533253"/>
              <a:ext cx="1078866" cy="1516928"/>
              <a:chOff x="-62867" y="525996"/>
              <a:chExt cx="1078866" cy="1516928"/>
            </a:xfrm>
          </p:grpSpPr>
          <p:sp>
            <p:nvSpPr>
              <p:cNvPr id="358" name="TextBox 357"/>
              <p:cNvSpPr txBox="1"/>
              <p:nvPr/>
            </p:nvSpPr>
            <p:spPr>
              <a:xfrm>
                <a:off x="223149" y="533254"/>
                <a:ext cx="56062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x+=z; </a:t>
                </a:r>
                <a:br>
                  <a:rPr lang="en-US" sz="1100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x+=z </a:t>
                </a:r>
              </a:p>
            </p:txBody>
          </p:sp>
          <p:sp>
            <p:nvSpPr>
              <p:cNvPr id="362" name="TextBox 361"/>
              <p:cNvSpPr txBox="1"/>
              <p:nvPr/>
            </p:nvSpPr>
            <p:spPr>
              <a:xfrm>
                <a:off x="223149" y="894298"/>
                <a:ext cx="55336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282575" algn="l"/>
                  </a:tabLst>
                </a:pPr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z++; </a:t>
                </a:r>
              </a:p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z++;</a:t>
                </a:r>
              </a:p>
            </p:txBody>
          </p:sp>
          <p:sp>
            <p:nvSpPr>
              <p:cNvPr id="363" name="TextBox 362"/>
              <p:cNvSpPr txBox="1"/>
              <p:nvPr/>
            </p:nvSpPr>
            <p:spPr>
              <a:xfrm>
                <a:off x="223148" y="1273483"/>
                <a:ext cx="79285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y1=f(x)</a:t>
                </a:r>
              </a:p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y2=x</a:t>
                </a:r>
              </a:p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assert </a:t>
                </a:r>
              </a:p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   y1!= y2</a:t>
                </a:r>
              </a:p>
            </p:txBody>
          </p:sp>
          <p:sp>
            <p:nvSpPr>
              <p:cNvPr id="367" name="TextBox 366"/>
              <p:cNvSpPr txBox="1"/>
              <p:nvPr/>
            </p:nvSpPr>
            <p:spPr>
              <a:xfrm>
                <a:off x="-62867" y="525996"/>
                <a:ext cx="50115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T1</a:t>
                </a:r>
              </a:p>
            </p:txBody>
          </p:sp>
          <p:sp>
            <p:nvSpPr>
              <p:cNvPr id="372" name="TextBox 371"/>
              <p:cNvSpPr txBox="1"/>
              <p:nvPr/>
            </p:nvSpPr>
            <p:spPr>
              <a:xfrm>
                <a:off x="-62867" y="896106"/>
                <a:ext cx="3483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T2</a:t>
                </a:r>
              </a:p>
            </p:txBody>
          </p:sp>
          <p:sp>
            <p:nvSpPr>
              <p:cNvPr id="373" name="TextBox 372"/>
              <p:cNvSpPr txBox="1"/>
              <p:nvPr/>
            </p:nvSpPr>
            <p:spPr>
              <a:xfrm>
                <a:off x="-62867" y="1273478"/>
                <a:ext cx="34834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T3</a:t>
                </a:r>
              </a:p>
            </p:txBody>
          </p:sp>
        </p:grpSp>
        <p:sp>
          <p:nvSpPr>
            <p:cNvPr id="355" name="Left Bracket 354"/>
            <p:cNvSpPr/>
            <p:nvPr/>
          </p:nvSpPr>
          <p:spPr>
            <a:xfrm>
              <a:off x="520692" y="963240"/>
              <a:ext cx="45719" cy="263217"/>
            </a:xfrm>
            <a:prstGeom prst="leftBracket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57" name="Left Bracket 356"/>
            <p:cNvSpPr/>
            <p:nvPr/>
          </p:nvSpPr>
          <p:spPr>
            <a:xfrm>
              <a:off x="520692" y="585868"/>
              <a:ext cx="45719" cy="299503"/>
            </a:xfrm>
            <a:prstGeom prst="leftBracket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126" name="Group 374"/>
          <p:cNvGrpSpPr/>
          <p:nvPr/>
        </p:nvGrpSpPr>
        <p:grpSpPr>
          <a:xfrm>
            <a:off x="3270031" y="2557501"/>
            <a:ext cx="1078866" cy="1516928"/>
            <a:chOff x="205642" y="533253"/>
            <a:chExt cx="1078866" cy="1516928"/>
          </a:xfrm>
        </p:grpSpPr>
        <p:grpSp>
          <p:nvGrpSpPr>
            <p:cNvPr id="127" name="Group 334"/>
            <p:cNvGrpSpPr/>
            <p:nvPr/>
          </p:nvGrpSpPr>
          <p:grpSpPr>
            <a:xfrm>
              <a:off x="205642" y="533253"/>
              <a:ext cx="1078866" cy="1516928"/>
              <a:chOff x="-62867" y="525996"/>
              <a:chExt cx="1078866" cy="1516928"/>
            </a:xfrm>
          </p:grpSpPr>
          <p:sp>
            <p:nvSpPr>
              <p:cNvPr id="380" name="TextBox 379"/>
              <p:cNvSpPr txBox="1"/>
              <p:nvPr/>
            </p:nvSpPr>
            <p:spPr>
              <a:xfrm>
                <a:off x="223149" y="533254"/>
                <a:ext cx="56062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x+=z; </a:t>
                </a:r>
                <a:br>
                  <a:rPr lang="en-US" sz="1100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x+=z </a:t>
                </a:r>
              </a:p>
            </p:txBody>
          </p:sp>
          <p:sp>
            <p:nvSpPr>
              <p:cNvPr id="381" name="TextBox 380"/>
              <p:cNvSpPr txBox="1"/>
              <p:nvPr/>
            </p:nvSpPr>
            <p:spPr>
              <a:xfrm>
                <a:off x="223149" y="894298"/>
                <a:ext cx="55336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282575" algn="l"/>
                  </a:tabLst>
                </a:pPr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z++; </a:t>
                </a:r>
              </a:p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z++;</a:t>
                </a:r>
              </a:p>
            </p:txBody>
          </p:sp>
          <p:sp>
            <p:nvSpPr>
              <p:cNvPr id="382" name="TextBox 381"/>
              <p:cNvSpPr txBox="1"/>
              <p:nvPr/>
            </p:nvSpPr>
            <p:spPr>
              <a:xfrm>
                <a:off x="223148" y="1273483"/>
                <a:ext cx="79285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y1=f(x)</a:t>
                </a:r>
              </a:p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y2=x</a:t>
                </a:r>
              </a:p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assert </a:t>
                </a:r>
              </a:p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   y1!= y2</a:t>
                </a:r>
              </a:p>
            </p:txBody>
          </p:sp>
          <p:sp>
            <p:nvSpPr>
              <p:cNvPr id="383" name="TextBox 382"/>
              <p:cNvSpPr txBox="1"/>
              <p:nvPr/>
            </p:nvSpPr>
            <p:spPr>
              <a:xfrm>
                <a:off x="-62867" y="525996"/>
                <a:ext cx="38757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T1</a:t>
                </a:r>
              </a:p>
            </p:txBody>
          </p:sp>
          <p:sp>
            <p:nvSpPr>
              <p:cNvPr id="384" name="TextBox 383"/>
              <p:cNvSpPr txBox="1"/>
              <p:nvPr/>
            </p:nvSpPr>
            <p:spPr>
              <a:xfrm>
                <a:off x="-62867" y="896106"/>
                <a:ext cx="3483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T2</a:t>
                </a:r>
              </a:p>
            </p:txBody>
          </p:sp>
          <p:sp>
            <p:nvSpPr>
              <p:cNvPr id="385" name="TextBox 384"/>
              <p:cNvSpPr txBox="1"/>
              <p:nvPr/>
            </p:nvSpPr>
            <p:spPr>
              <a:xfrm>
                <a:off x="-62867" y="1273478"/>
                <a:ext cx="34834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T3</a:t>
                </a:r>
              </a:p>
            </p:txBody>
          </p:sp>
        </p:grpSp>
        <p:sp>
          <p:nvSpPr>
            <p:cNvPr id="377" name="Left Bracket 376"/>
            <p:cNvSpPr/>
            <p:nvPr/>
          </p:nvSpPr>
          <p:spPr>
            <a:xfrm>
              <a:off x="520692" y="963240"/>
              <a:ext cx="45719" cy="263217"/>
            </a:xfrm>
            <a:prstGeom prst="leftBracket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159" name="Group 385"/>
          <p:cNvGrpSpPr/>
          <p:nvPr/>
        </p:nvGrpSpPr>
        <p:grpSpPr>
          <a:xfrm>
            <a:off x="3294819" y="4767344"/>
            <a:ext cx="1068592" cy="1516928"/>
            <a:chOff x="215916" y="533253"/>
            <a:chExt cx="1068592" cy="1516928"/>
          </a:xfrm>
        </p:grpSpPr>
        <p:grpSp>
          <p:nvGrpSpPr>
            <p:cNvPr id="160" name="Group 334"/>
            <p:cNvGrpSpPr/>
            <p:nvPr/>
          </p:nvGrpSpPr>
          <p:grpSpPr>
            <a:xfrm>
              <a:off x="215916" y="533253"/>
              <a:ext cx="1068592" cy="1516928"/>
              <a:chOff x="-52593" y="525996"/>
              <a:chExt cx="1068592" cy="1516928"/>
            </a:xfrm>
          </p:grpSpPr>
          <p:sp>
            <p:nvSpPr>
              <p:cNvPr id="391" name="TextBox 390"/>
              <p:cNvSpPr txBox="1"/>
              <p:nvPr/>
            </p:nvSpPr>
            <p:spPr>
              <a:xfrm>
                <a:off x="223149" y="533254"/>
                <a:ext cx="56062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x+=z; </a:t>
                </a:r>
                <a:br>
                  <a:rPr lang="en-US" sz="1100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x+=z </a:t>
                </a:r>
              </a:p>
            </p:txBody>
          </p:sp>
          <p:sp>
            <p:nvSpPr>
              <p:cNvPr id="392" name="TextBox 391"/>
              <p:cNvSpPr txBox="1"/>
              <p:nvPr/>
            </p:nvSpPr>
            <p:spPr>
              <a:xfrm>
                <a:off x="223149" y="894298"/>
                <a:ext cx="55336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282575" algn="l"/>
                  </a:tabLst>
                </a:pPr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z++; </a:t>
                </a:r>
              </a:p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z++;</a:t>
                </a:r>
              </a:p>
            </p:txBody>
          </p:sp>
          <p:sp>
            <p:nvSpPr>
              <p:cNvPr id="393" name="TextBox 392"/>
              <p:cNvSpPr txBox="1"/>
              <p:nvPr/>
            </p:nvSpPr>
            <p:spPr>
              <a:xfrm>
                <a:off x="223148" y="1273483"/>
                <a:ext cx="79285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y1=f(x)</a:t>
                </a:r>
              </a:p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y2=x</a:t>
                </a:r>
              </a:p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assert </a:t>
                </a:r>
              </a:p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   y1!= y2</a:t>
                </a:r>
              </a:p>
            </p:txBody>
          </p:sp>
          <p:sp>
            <p:nvSpPr>
              <p:cNvPr id="394" name="TextBox 393"/>
              <p:cNvSpPr txBox="1"/>
              <p:nvPr/>
            </p:nvSpPr>
            <p:spPr>
              <a:xfrm>
                <a:off x="-52593" y="525996"/>
                <a:ext cx="41415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T1</a:t>
                </a:r>
              </a:p>
            </p:txBody>
          </p:sp>
          <p:sp>
            <p:nvSpPr>
              <p:cNvPr id="395" name="TextBox 394"/>
              <p:cNvSpPr txBox="1"/>
              <p:nvPr/>
            </p:nvSpPr>
            <p:spPr>
              <a:xfrm>
                <a:off x="-52593" y="896106"/>
                <a:ext cx="3483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T2</a:t>
                </a:r>
              </a:p>
            </p:txBody>
          </p:sp>
          <p:sp>
            <p:nvSpPr>
              <p:cNvPr id="396" name="TextBox 395"/>
              <p:cNvSpPr txBox="1"/>
              <p:nvPr/>
            </p:nvSpPr>
            <p:spPr>
              <a:xfrm>
                <a:off x="-52593" y="1273478"/>
                <a:ext cx="34834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T3</a:t>
                </a:r>
              </a:p>
            </p:txBody>
          </p:sp>
        </p:grpSp>
        <p:sp>
          <p:nvSpPr>
            <p:cNvPr id="389" name="Left Bracket 388"/>
            <p:cNvSpPr/>
            <p:nvPr/>
          </p:nvSpPr>
          <p:spPr>
            <a:xfrm>
              <a:off x="520692" y="1326097"/>
              <a:ext cx="45719" cy="299503"/>
            </a:xfrm>
            <a:prstGeom prst="leftBracket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161" name="Group 396"/>
          <p:cNvGrpSpPr/>
          <p:nvPr/>
        </p:nvGrpSpPr>
        <p:grpSpPr>
          <a:xfrm>
            <a:off x="206294" y="2564758"/>
            <a:ext cx="1058318" cy="1516928"/>
            <a:chOff x="-42319" y="525996"/>
            <a:chExt cx="1058318" cy="1516928"/>
          </a:xfrm>
        </p:grpSpPr>
        <p:sp>
          <p:nvSpPr>
            <p:cNvPr id="398" name="TextBox 397"/>
            <p:cNvSpPr txBox="1"/>
            <p:nvPr/>
          </p:nvSpPr>
          <p:spPr>
            <a:xfrm>
              <a:off x="223149" y="533254"/>
              <a:ext cx="56062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x+=z; </a:t>
              </a:r>
              <a:br>
                <a:rPr lang="en-US" sz="1100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x+=z </a:t>
              </a:r>
            </a:p>
          </p:txBody>
        </p:sp>
        <p:sp>
          <p:nvSpPr>
            <p:cNvPr id="399" name="TextBox 398"/>
            <p:cNvSpPr txBox="1"/>
            <p:nvPr/>
          </p:nvSpPr>
          <p:spPr>
            <a:xfrm>
              <a:off x="223149" y="894298"/>
              <a:ext cx="5533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82575" algn="l"/>
                </a:tabLst>
              </a:pPr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z++; </a:t>
              </a:r>
            </a:p>
            <a:p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z++;</a:t>
              </a:r>
            </a:p>
          </p:txBody>
        </p:sp>
        <p:sp>
          <p:nvSpPr>
            <p:cNvPr id="400" name="TextBox 399"/>
            <p:cNvSpPr txBox="1"/>
            <p:nvPr/>
          </p:nvSpPr>
          <p:spPr>
            <a:xfrm>
              <a:off x="223148" y="1273483"/>
              <a:ext cx="7928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y1=f(x)</a:t>
              </a:r>
            </a:p>
            <a:p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y2=x</a:t>
              </a:r>
            </a:p>
            <a:p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assert </a:t>
              </a:r>
            </a:p>
            <a:p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   y1!= y2</a:t>
              </a:r>
            </a:p>
          </p:txBody>
        </p:sp>
        <p:sp>
          <p:nvSpPr>
            <p:cNvPr id="401" name="TextBox 400"/>
            <p:cNvSpPr txBox="1"/>
            <p:nvPr/>
          </p:nvSpPr>
          <p:spPr>
            <a:xfrm>
              <a:off x="-42319" y="525996"/>
              <a:ext cx="4512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T1</a:t>
              </a:r>
            </a:p>
          </p:txBody>
        </p:sp>
        <p:sp>
          <p:nvSpPr>
            <p:cNvPr id="402" name="TextBox 401"/>
            <p:cNvSpPr txBox="1"/>
            <p:nvPr/>
          </p:nvSpPr>
          <p:spPr>
            <a:xfrm>
              <a:off x="-42319" y="896106"/>
              <a:ext cx="3483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T2</a:t>
              </a: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-42319" y="1273478"/>
              <a:ext cx="34834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T3</a:t>
              </a:r>
            </a:p>
          </p:txBody>
        </p:sp>
      </p:grpSp>
      <p:grpSp>
        <p:nvGrpSpPr>
          <p:cNvPr id="162" name="Group 403"/>
          <p:cNvGrpSpPr/>
          <p:nvPr/>
        </p:nvGrpSpPr>
        <p:grpSpPr>
          <a:xfrm>
            <a:off x="242579" y="4752830"/>
            <a:ext cx="1058318" cy="1516928"/>
            <a:chOff x="-42319" y="525996"/>
            <a:chExt cx="1058318" cy="1516928"/>
          </a:xfrm>
        </p:grpSpPr>
        <p:sp>
          <p:nvSpPr>
            <p:cNvPr id="405" name="TextBox 404"/>
            <p:cNvSpPr txBox="1"/>
            <p:nvPr/>
          </p:nvSpPr>
          <p:spPr>
            <a:xfrm>
              <a:off x="223149" y="533254"/>
              <a:ext cx="56062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x+=z; </a:t>
              </a:r>
              <a:br>
                <a:rPr lang="en-US" sz="1100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x+=z </a:t>
              </a:r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223149" y="894298"/>
              <a:ext cx="5533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82575" algn="l"/>
                </a:tabLst>
              </a:pPr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z++; </a:t>
              </a:r>
            </a:p>
            <a:p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z++;</a:t>
              </a:r>
            </a:p>
          </p:txBody>
        </p:sp>
        <p:sp>
          <p:nvSpPr>
            <p:cNvPr id="407" name="TextBox 406"/>
            <p:cNvSpPr txBox="1"/>
            <p:nvPr/>
          </p:nvSpPr>
          <p:spPr>
            <a:xfrm>
              <a:off x="223148" y="1273483"/>
              <a:ext cx="7928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y1=f(x)</a:t>
              </a:r>
            </a:p>
            <a:p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y2=x</a:t>
              </a:r>
            </a:p>
            <a:p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assert </a:t>
              </a:r>
            </a:p>
            <a:p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   y1!= y2</a:t>
              </a:r>
            </a:p>
          </p:txBody>
        </p:sp>
        <p:sp>
          <p:nvSpPr>
            <p:cNvPr id="408" name="TextBox 407"/>
            <p:cNvSpPr txBox="1"/>
            <p:nvPr/>
          </p:nvSpPr>
          <p:spPr>
            <a:xfrm>
              <a:off x="-42319" y="525996"/>
              <a:ext cx="40469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T1</a:t>
              </a: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-42319" y="896106"/>
              <a:ext cx="3483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T2</a:t>
              </a:r>
            </a:p>
          </p:txBody>
        </p:sp>
        <p:sp>
          <p:nvSpPr>
            <p:cNvPr id="410" name="TextBox 409"/>
            <p:cNvSpPr txBox="1"/>
            <p:nvPr/>
          </p:nvSpPr>
          <p:spPr>
            <a:xfrm>
              <a:off x="-42319" y="1273478"/>
              <a:ext cx="34834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T3</a:t>
              </a:r>
            </a:p>
          </p:txBody>
        </p:sp>
      </p:grpSp>
      <p:sp>
        <p:nvSpPr>
          <p:cNvPr id="335" name="Slide Number Placeholder 3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9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Interval abstraction for our example produces the atomicity constraint: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pl-PL" dirty="0" smtClean="0"/>
              <a:t>([x+=z,x+=z] ∨ [z++,z++])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pl-PL" dirty="0" smtClean="0"/>
              <a:t>∧ ([y1=f(x),y2=x] ∨ [x+=z,x+=z] ∨ [z++,z++])</a:t>
            </a:r>
            <a:endParaRPr lang="en-US" sz="3900" dirty="0" smtClean="0"/>
          </a:p>
          <a:p>
            <a:endParaRPr lang="en-US" dirty="0" smtClean="0"/>
          </a:p>
          <a:p>
            <a:r>
              <a:rPr lang="en-US" dirty="0" smtClean="0"/>
              <a:t>Performance</a:t>
            </a:r>
            <a:r>
              <a:rPr lang="en-US" dirty="0"/>
              <a:t>: smallest atomic sections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Minimal satisfying assignments</a:t>
            </a:r>
          </a:p>
          <a:p>
            <a:pPr lvl="1"/>
            <a:r>
              <a:rPr lang="en-US" dirty="0" smtClean="0">
                <a:sym typeface="Math A"/>
              </a:rPr>
              <a:t></a:t>
            </a:r>
            <a:r>
              <a:rPr lang="en-US" baseline="-25000" dirty="0" smtClean="0"/>
              <a:t>1</a:t>
            </a:r>
            <a:r>
              <a:rPr lang="en-US" dirty="0" smtClean="0"/>
              <a:t> = </a:t>
            </a:r>
            <a:r>
              <a:rPr lang="pl-PL" sz="2800" dirty="0" smtClean="0"/>
              <a:t>[z++,z++]</a:t>
            </a:r>
            <a:endParaRPr lang="en-US" sz="2800" dirty="0" smtClean="0"/>
          </a:p>
          <a:p>
            <a:pPr lvl="1"/>
            <a:r>
              <a:rPr lang="en-US" sz="2800" dirty="0" smtClean="0">
                <a:sym typeface="Math A"/>
              </a:rPr>
              <a:t>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= </a:t>
            </a:r>
            <a:r>
              <a:rPr lang="pl-PL" sz="2800" dirty="0" smtClean="0"/>
              <a:t>[x+=z,x+=z]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2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66800" y="834136"/>
            <a:ext cx="6629400" cy="828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lvl="0" indent="-342900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en-US" sz="2100" b="1" dirty="0" smtClean="0">
                <a:solidFill>
                  <a:prstClr val="white"/>
                </a:solidFill>
              </a:rPr>
              <a:t>Input:</a:t>
            </a:r>
            <a:r>
              <a:rPr lang="en-US" sz="2100" dirty="0" smtClean="0">
                <a:solidFill>
                  <a:prstClr val="white"/>
                </a:solidFill>
              </a:rPr>
              <a:t> Program </a:t>
            </a:r>
            <a:r>
              <a:rPr lang="en-US" sz="2100" dirty="0" smtClean="0">
                <a:solidFill>
                  <a:schemeClr val="accent4"/>
                </a:solidFill>
              </a:rPr>
              <a:t>P</a:t>
            </a:r>
            <a:r>
              <a:rPr lang="en-US" sz="2100" dirty="0" smtClean="0">
                <a:solidFill>
                  <a:prstClr val="white"/>
                </a:solidFill>
              </a:rPr>
              <a:t>, Specification </a:t>
            </a:r>
            <a:r>
              <a:rPr lang="en-US" sz="2100" dirty="0" smtClean="0">
                <a:solidFill>
                  <a:schemeClr val="accent5"/>
                </a:solidFill>
              </a:rPr>
              <a:t>S</a:t>
            </a:r>
            <a:r>
              <a:rPr lang="en-US" sz="2100" dirty="0" smtClean="0">
                <a:solidFill>
                  <a:prstClr val="white"/>
                </a:solidFill>
              </a:rPr>
              <a:t>, Abstraction </a:t>
            </a:r>
            <a:r>
              <a:rPr lang="en-US" sz="200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Math A"/>
              </a:rPr>
              <a:t></a:t>
            </a:r>
            <a:endParaRPr lang="en-US" sz="2100" dirty="0" smtClean="0">
              <a:solidFill>
                <a:schemeClr val="accent1"/>
              </a:solidFill>
            </a:endParaRPr>
          </a:p>
          <a:p>
            <a:pPr marL="411480" lvl="0" indent="-342900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en-US" sz="2100" b="1" dirty="0" smtClean="0">
                <a:solidFill>
                  <a:prstClr val="white"/>
                </a:solidFill>
              </a:rPr>
              <a:t>Output:</a:t>
            </a:r>
            <a:r>
              <a:rPr lang="en-US" sz="2100" dirty="0" smtClean="0">
                <a:solidFill>
                  <a:prstClr val="white"/>
                </a:solidFill>
              </a:rPr>
              <a:t> Program </a:t>
            </a:r>
            <a:r>
              <a:rPr lang="en-US" sz="2100" dirty="0" smtClean="0">
                <a:solidFill>
                  <a:schemeClr val="accent4"/>
                </a:solidFill>
              </a:rPr>
              <a:t>P’</a:t>
            </a:r>
            <a:r>
              <a:rPr lang="en-US" sz="2100" dirty="0" smtClean="0">
                <a:solidFill>
                  <a:prstClr val="white"/>
                </a:solidFill>
              </a:rPr>
              <a:t> satisfying </a:t>
            </a:r>
            <a:r>
              <a:rPr lang="en-US" sz="2100" dirty="0" smtClean="0">
                <a:solidFill>
                  <a:schemeClr val="accent5"/>
                </a:solidFill>
              </a:rPr>
              <a:t>S</a:t>
            </a:r>
            <a:r>
              <a:rPr lang="en-US" sz="2100" dirty="0" smtClean="0">
                <a:solidFill>
                  <a:prstClr val="white"/>
                </a:solidFill>
              </a:rPr>
              <a:t> </a:t>
            </a:r>
            <a:r>
              <a:rPr lang="en-US" sz="2100" smtClean="0">
                <a:solidFill>
                  <a:prstClr val="white"/>
                </a:solidFill>
              </a:rPr>
              <a:t>under </a:t>
            </a:r>
            <a:r>
              <a:rPr lang="en-US" sz="200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Math A"/>
              </a:rPr>
              <a:t>’</a:t>
            </a:r>
            <a:endParaRPr lang="en-US" sz="2100" dirty="0" smtClean="0">
              <a:solidFill>
                <a:schemeClr val="accent1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159266" y="1748536"/>
            <a:ext cx="7086600" cy="4343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  <a:sym typeface="Symbol"/>
              </a:rPr>
              <a:t>  = true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while(true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  <a:sym typeface="Symbol"/>
              </a:rPr>
              <a:t>) {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  <a:sym typeface="Symbol"/>
              </a:rPr>
              <a:t>	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  <a:sym typeface="Symbol"/>
              </a:rPr>
              <a:t>BadTraces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  <a:sym typeface="Symbol"/>
              </a:rPr>
              <a:t> = { |   (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  <a:sym typeface="Math B"/>
              </a:rPr>
              <a:t>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  <a:sym typeface="Math B"/>
              </a:rPr>
              <a:t></a:t>
            </a:r>
            <a:r>
              <a:rPr lang="en-US" sz="1600" baseline="-25000" dirty="0" smtClean="0">
                <a:latin typeface="Courier New" pitchFamily="49" charset="0"/>
                <a:cs typeface="Courier New" pitchFamily="49" charset="0"/>
                <a:sym typeface="Math A"/>
              </a:rPr>
              <a:t>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  <a:sym typeface="Symbol"/>
              </a:rPr>
              <a:t>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  <a:sym typeface="Math B"/>
              </a:rPr>
              <a:t>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  <a:sym typeface="Symbol"/>
              </a:rPr>
              <a:t>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  <a:sym typeface="Math B"/>
              </a:rPr>
              <a:t>) and </a:t>
            </a:r>
            <a:r>
              <a:rPr lang="en-US" sz="160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  <a:sym typeface="Symbol"/>
              </a:rPr>
              <a:t>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Math C"/>
              </a:rPr>
              <a:t></a:t>
            </a:r>
            <a:r>
              <a:rPr lang="en-US" sz="1600" baseline="-25000" dirty="0" smtClean="0">
                <a:latin typeface="Courier New" pitchFamily="49" charset="0"/>
                <a:cs typeface="Courier New" pitchFamily="49" charset="0"/>
                <a:sym typeface="Math A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  <a:sym typeface="Symbol"/>
              </a:rPr>
              <a:t>S }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  <a:sym typeface="Symbol"/>
              </a:rPr>
              <a:t>   if 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  <a:sym typeface="Symbol"/>
              </a:rPr>
              <a:t>BadTraces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  <a:sym typeface="Symbol"/>
              </a:rPr>
              <a:t> is empty) return implement(P,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sym typeface="Symbol"/>
              </a:rPr>
              <a:t>)</a:t>
            </a:r>
            <a:endParaRPr lang="en-US" sz="1600" dirty="0" smtClean="0">
              <a:latin typeface="Courier New" pitchFamily="49" charset="0"/>
              <a:cs typeface="Courier New" pitchFamily="49" charset="0"/>
              <a:sym typeface="Symbol"/>
            </a:endParaRP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select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  <a:sym typeface="Symbol"/>
              </a:rPr>
              <a:t> 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  <a:sym typeface="Symbol"/>
              </a:rPr>
              <a:t>BadTraces</a:t>
            </a:r>
            <a:endParaRPr lang="en-US" sz="1600" dirty="0" smtClean="0">
              <a:latin typeface="Courier New" pitchFamily="49" charset="0"/>
              <a:cs typeface="Courier New" pitchFamily="49" charset="0"/>
              <a:sym typeface="Symbol"/>
            </a:endParaRP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  <a:sym typeface="Symbol"/>
              </a:rPr>
              <a:t>   if (?) { 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  <a:sym typeface="Symbol"/>
              </a:rPr>
              <a:t>      = avoid()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  <a:sym typeface="Symbol"/>
              </a:rPr>
              <a:t>     if (  false)  =   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  <a:sym typeface="Symbol"/>
              </a:rPr>
              <a:t>       else abort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  <a:sym typeface="Symbol"/>
              </a:rPr>
              <a:t>   } else {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  <a:sym typeface="Symbol"/>
              </a:rPr>
              <a:t>  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  <a:sym typeface="Math A"/>
              </a:rPr>
              <a:t>’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  <a:sym typeface="Symbol"/>
              </a:rPr>
              <a:t> = refine(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  <a:sym typeface="Math A"/>
              </a:rPr>
              <a:t>,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  <a:sym typeface="Symbol"/>
              </a:rPr>
              <a:t> )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  <a:sym typeface="Symbol"/>
              </a:rPr>
              <a:t>     if (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  <a:sym typeface="Math A"/>
              </a:rPr>
              <a:t>’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  <a:sym typeface="Symbol"/>
              </a:rPr>
              <a:t>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  <a:sym typeface="Math A"/>
              </a:rPr>
              <a:t>)  = ’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  <a:sym typeface="Math A"/>
              </a:rPr>
              <a:t>       else abort </a:t>
            </a:r>
            <a:endParaRPr lang="en-US" sz="1600" dirty="0" smtClean="0">
              <a:latin typeface="Courier New" pitchFamily="49" charset="0"/>
              <a:cs typeface="Courier New" pitchFamily="49" charset="0"/>
              <a:sym typeface="Symbol"/>
            </a:endParaRP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  <a:sym typeface="Symbol"/>
              </a:rPr>
              <a:t>   }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  <a:sym typeface="Symbol"/>
              </a:rPr>
              <a:t> }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  <a:sym typeface="Symbol"/>
              </a:rPr>
              <a:t> </a:t>
            </a:r>
            <a:endParaRPr lang="en-US" sz="16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4800600" y="3708400"/>
            <a:ext cx="3962400" cy="1600200"/>
          </a:xfrm>
          <a:prstGeom prst="wedgeRoundRectCallout">
            <a:avLst>
              <a:gd name="adj1" fmla="val -108808"/>
              <a:gd name="adj2" fmla="val -51581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Choosing between abstraction refinement and program restriction</a:t>
            </a:r>
          </a:p>
          <a:p>
            <a:pPr>
              <a:buFontTx/>
              <a:buChar char="-"/>
            </a:pPr>
            <a:r>
              <a:rPr lang="en-US" dirty="0" smtClean="0"/>
              <a:t> not always possible  to refine/avoid</a:t>
            </a:r>
          </a:p>
          <a:p>
            <a:pPr>
              <a:buFontTx/>
              <a:buChar char="-"/>
            </a:pPr>
            <a:r>
              <a:rPr lang="en-US" dirty="0" smtClean="0"/>
              <a:t> may try and backtrack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914400"/>
          </a:xfrm>
        </p:spPr>
        <p:txBody>
          <a:bodyPr/>
          <a:lstStyle/>
          <a:p>
            <a:r>
              <a:rPr lang="en-US" dirty="0" smtClean="0"/>
              <a:t>AGS Algorithm – More Details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657600" y="2489200"/>
            <a:ext cx="1905000" cy="330200"/>
          </a:xfrm>
          <a:prstGeom prst="roundRect">
            <a:avLst/>
          </a:prstGeom>
          <a:solidFill>
            <a:schemeClr val="accent4">
              <a:alpha val="27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070600" y="2489200"/>
            <a:ext cx="787400" cy="381000"/>
          </a:xfrm>
          <a:prstGeom prst="roundRect">
            <a:avLst/>
          </a:prstGeom>
          <a:solidFill>
            <a:schemeClr val="accent4">
              <a:alpha val="27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057400" y="3556000"/>
            <a:ext cx="381000" cy="342900"/>
          </a:xfrm>
          <a:prstGeom prst="roundRect">
            <a:avLst/>
          </a:prstGeom>
          <a:solidFill>
            <a:schemeClr val="accent4">
              <a:alpha val="27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410200" y="2882900"/>
            <a:ext cx="1866900" cy="304800"/>
          </a:xfrm>
          <a:prstGeom prst="roundRect">
            <a:avLst/>
          </a:prstGeom>
          <a:solidFill>
            <a:schemeClr val="accent4">
              <a:alpha val="27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4800600" y="584200"/>
            <a:ext cx="2819400" cy="1524000"/>
          </a:xfrm>
          <a:prstGeom prst="wedgeRoundRectCallout">
            <a:avLst>
              <a:gd name="adj1" fmla="val -64263"/>
              <a:gd name="adj2" fmla="val 71237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Forward Abstract Interpretation, taking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 </a:t>
            </a:r>
            <a:r>
              <a:rPr lang="en-US" dirty="0" smtClean="0">
                <a:sym typeface="Symbol"/>
              </a:rPr>
              <a:t>into account for pruning infeasible interleavings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4876800" y="3708400"/>
            <a:ext cx="2819400" cy="1219200"/>
          </a:xfrm>
          <a:prstGeom prst="wedgeRoundRectCallout">
            <a:avLst>
              <a:gd name="adj1" fmla="val 8804"/>
              <a:gd name="adj2" fmla="val -119631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Backward exploration of invalid </a:t>
            </a:r>
            <a:r>
              <a:rPr lang="en-US" dirty="0" err="1"/>
              <a:t>i</a:t>
            </a:r>
            <a:r>
              <a:rPr lang="en-US" dirty="0" err="1" smtClean="0"/>
              <a:t>nterleavings</a:t>
            </a:r>
            <a:r>
              <a:rPr lang="en-US" dirty="0" smtClean="0"/>
              <a:t> using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 </a:t>
            </a:r>
            <a:r>
              <a:rPr lang="en-US" dirty="0" smtClean="0"/>
              <a:t>to prune infeasible </a:t>
            </a:r>
            <a:r>
              <a:rPr lang="en-US" dirty="0" err="1" smtClean="0"/>
              <a:t>interleavings</a:t>
            </a:r>
            <a:r>
              <a:rPr lang="en-US" dirty="0" smtClean="0"/>
              <a:t>.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88900" y="1905000"/>
            <a:ext cx="1143000" cy="1066800"/>
          </a:xfrm>
          <a:prstGeom prst="wedgeRoundRectCallout">
            <a:avLst>
              <a:gd name="adj1" fmla="val 88428"/>
              <a:gd name="adj2" fmla="val 79310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Order of selection matters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1625600" y="3225800"/>
            <a:ext cx="2641600" cy="342900"/>
          </a:xfrm>
          <a:prstGeom prst="roundRect">
            <a:avLst/>
          </a:prstGeom>
          <a:solidFill>
            <a:schemeClr val="accent4">
              <a:alpha val="27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4953000" y="4343400"/>
            <a:ext cx="3505200" cy="914400"/>
          </a:xfrm>
          <a:prstGeom prst="wedgeRoundRectCallout">
            <a:avLst>
              <a:gd name="adj1" fmla="val -12507"/>
              <a:gd name="adj2" fmla="val -178785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Implements the constraint in the program – can be tricky due to syntax of the language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4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2" grpId="1" animBg="1"/>
      <p:bldP spid="15" grpId="0" animBg="1"/>
      <p:bldP spid="15" grpId="1" animBg="1"/>
      <p:bldP spid="17" grpId="0" animBg="1"/>
      <p:bldP spid="17" grpId="1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what?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3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7618" y="1600200"/>
            <a:ext cx="382431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smtClean="0"/>
              <a:t>P </a:t>
            </a:r>
            <a:r>
              <a:rPr lang="en-US" sz="11500" dirty="0" smtClean="0">
                <a:sym typeface="Math C"/>
              </a:rPr>
              <a:t></a:t>
            </a:r>
            <a:r>
              <a:rPr lang="en-US" sz="11500" baseline="-25000" dirty="0" smtClean="0">
                <a:sym typeface="Symbol"/>
              </a:rPr>
              <a:t></a:t>
            </a:r>
            <a:r>
              <a:rPr lang="en-US" sz="11500" dirty="0" smtClean="0">
                <a:sym typeface="Math C"/>
              </a:rPr>
              <a:t> S</a:t>
            </a:r>
            <a:endParaRPr lang="en-US" sz="115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460552" y="1546623"/>
            <a:ext cx="4039119" cy="2575734"/>
            <a:chOff x="2371208" y="4419412"/>
            <a:chExt cx="4039119" cy="2154435"/>
          </a:xfrm>
        </p:grpSpPr>
        <p:sp>
          <p:nvSpPr>
            <p:cNvPr id="7" name="TextBox 6"/>
            <p:cNvSpPr txBox="1"/>
            <p:nvPr/>
          </p:nvSpPr>
          <p:spPr>
            <a:xfrm>
              <a:off x="2371208" y="4419412"/>
              <a:ext cx="4039119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500" dirty="0" smtClean="0"/>
                <a:t>P </a:t>
              </a:r>
              <a:r>
                <a:rPr lang="en-US" sz="11500" dirty="0" smtClean="0">
                  <a:sym typeface="Math B"/>
                </a:rPr>
                <a:t></a:t>
              </a:r>
              <a:r>
                <a:rPr lang="en-US" sz="11500" baseline="-25000" dirty="0" smtClean="0">
                  <a:solidFill>
                    <a:srgbClr val="FFFF00"/>
                  </a:solidFill>
                  <a:sym typeface="Symbol"/>
                </a:rPr>
                <a:t>’</a:t>
              </a:r>
              <a:r>
                <a:rPr lang="en-US" sz="11500" dirty="0" smtClean="0">
                  <a:sym typeface="Math C"/>
                </a:rPr>
                <a:t> S</a:t>
              </a:r>
              <a:endParaRPr lang="en-US" sz="115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32539" y="5989072"/>
              <a:ext cx="39164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Refine the abstraction</a:t>
              </a:r>
              <a:endParaRPr lang="en-US" sz="32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352800" y="4516160"/>
            <a:ext cx="214655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250" dirty="0" smtClean="0"/>
              <a:t>P </a:t>
            </a:r>
            <a:r>
              <a:rPr lang="en-US" sz="6250" dirty="0" smtClean="0">
                <a:sym typeface="Math C"/>
              </a:rPr>
              <a:t></a:t>
            </a:r>
            <a:r>
              <a:rPr lang="en-US" sz="6250" baseline="-25000" dirty="0" smtClean="0">
                <a:sym typeface="Symbol"/>
              </a:rPr>
              <a:t></a:t>
            </a:r>
            <a:r>
              <a:rPr lang="en-US" sz="6250" dirty="0" smtClean="0">
                <a:sym typeface="Math C"/>
              </a:rPr>
              <a:t> S</a:t>
            </a:r>
            <a:endParaRPr lang="en-US" sz="6250" dirty="0"/>
          </a:p>
        </p:txBody>
      </p:sp>
      <p:sp>
        <p:nvSpPr>
          <p:cNvPr id="9" name="TextBox 8"/>
          <p:cNvSpPr txBox="1"/>
          <p:nvPr/>
        </p:nvSpPr>
        <p:spPr>
          <a:xfrm>
            <a:off x="127086" y="5842000"/>
            <a:ext cx="7191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Clarke,Grumberg</a:t>
            </a:r>
            <a:r>
              <a:rPr lang="en-US" sz="1400" dirty="0"/>
              <a:t>, </a:t>
            </a:r>
            <a:r>
              <a:rPr lang="en-US" sz="1400" dirty="0" err="1"/>
              <a:t>Jha</a:t>
            </a:r>
            <a:r>
              <a:rPr lang="en-US" sz="1400" dirty="0"/>
              <a:t>, Lu, </a:t>
            </a:r>
            <a:r>
              <a:rPr lang="en-US" sz="1400" dirty="0" err="1" smtClean="0"/>
              <a:t>Veith</a:t>
            </a:r>
            <a:r>
              <a:rPr lang="en-US" sz="1400" dirty="0" smtClean="0"/>
              <a:t>. </a:t>
            </a:r>
            <a:r>
              <a:rPr lang="en-US" sz="1400" b="1" dirty="0" smtClean="0"/>
              <a:t>Counterexample-Guided </a:t>
            </a:r>
            <a:r>
              <a:rPr lang="en-US" sz="1400" b="1" dirty="0"/>
              <a:t>Abstraction </a:t>
            </a:r>
            <a:r>
              <a:rPr lang="en-US" sz="1400" b="1" dirty="0" smtClean="0"/>
              <a:t>Reﬁnement</a:t>
            </a:r>
            <a:r>
              <a:rPr lang="en-US" sz="1400" dirty="0" smtClean="0"/>
              <a:t>. CAV’2000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6169223"/>
            <a:ext cx="7182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Ball, </a:t>
            </a:r>
            <a:r>
              <a:rPr lang="en-US" sz="1400" dirty="0" err="1"/>
              <a:t>Majumdar</a:t>
            </a:r>
            <a:r>
              <a:rPr lang="en-US" sz="1400" dirty="0"/>
              <a:t>, Millstein, </a:t>
            </a:r>
            <a:r>
              <a:rPr lang="en-US" sz="1400" dirty="0" err="1"/>
              <a:t>Rajamani</a:t>
            </a:r>
            <a:r>
              <a:rPr lang="en-US" sz="1400" dirty="0"/>
              <a:t>. </a:t>
            </a:r>
            <a:r>
              <a:rPr lang="en-US" sz="1400" b="1" dirty="0"/>
              <a:t>Automatic Predicate Abstraction of C Programs</a:t>
            </a:r>
            <a:r>
              <a:rPr lang="en-US" sz="1400" dirty="0"/>
              <a:t>. PLDI'01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" y="6474023"/>
            <a:ext cx="328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…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6746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3577E-7 L 0.00017 0.349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4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1000" y="5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8" grpId="0"/>
      <p:bldP spid="9" grpId="0"/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Implementability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791200"/>
            <a:ext cx="7772400" cy="106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 program transformations (e.g., loop unrolling)</a:t>
            </a:r>
          </a:p>
          <a:p>
            <a:r>
              <a:rPr lang="en-US" sz="2400" dirty="0" err="1" smtClean="0"/>
              <a:t>Memoryless</a:t>
            </a:r>
            <a:r>
              <a:rPr lang="en-US" sz="2400" dirty="0" smtClean="0"/>
              <a:t> strategy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362200" y="3808274"/>
            <a:ext cx="146546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T1 </a:t>
            </a: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 1: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while(*) { </a:t>
            </a:r>
          </a:p>
          <a:p>
            <a:pPr algn="l"/>
            <a:r>
              <a:rPr lang="en-US" dirty="0" smtClean="0">
                <a:latin typeface="Calibri" pitchFamily="34" charset="0"/>
              </a:rPr>
              <a:t>  2:   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x++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3:    x++</a:t>
            </a:r>
          </a:p>
          <a:p>
            <a:pPr algn="l"/>
            <a:r>
              <a:rPr lang="en-US" dirty="0" smtClean="0">
                <a:latin typeface="Calibri" pitchFamily="34" charset="0"/>
              </a:rPr>
              <a:t>  4: } 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85344" y="3808274"/>
            <a:ext cx="21488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T2 </a:t>
            </a: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 1: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assert (x != 1)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9" name="Group 14"/>
          <p:cNvGrpSpPr/>
          <p:nvPr/>
        </p:nvGrpSpPr>
        <p:grpSpPr>
          <a:xfrm>
            <a:off x="4298432" y="3808274"/>
            <a:ext cx="152400" cy="1600200"/>
            <a:chOff x="2438400" y="2057400"/>
            <a:chExt cx="152400" cy="1600200"/>
          </a:xfrm>
        </p:grpSpPr>
        <p:cxnSp>
          <p:nvCxnSpPr>
            <p:cNvPr id="10" name="Straight Connector 9"/>
            <p:cNvCxnSpPr/>
            <p:nvPr/>
          </p:nvCxnSpPr>
          <p:spPr>
            <a:xfrm rot="5400000">
              <a:off x="1638300" y="2857500"/>
              <a:ext cx="1600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1790700" y="2857500"/>
              <a:ext cx="1600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ontent Placeholder 2"/>
          <p:cNvSpPr txBox="1">
            <a:spLocks/>
          </p:cNvSpPr>
          <p:nvPr/>
        </p:nvSpPr>
        <p:spPr>
          <a:xfrm>
            <a:off x="762000" y="1524000"/>
            <a:ext cx="7924800" cy="1219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Separation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between schedule constraints and </a:t>
            </a:r>
            <a:b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they are realized </a:t>
            </a:r>
          </a:p>
          <a:p>
            <a:pPr marL="8686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en-US" sz="2400" baseline="0" dirty="0" smtClean="0"/>
              <a:t>Can</a:t>
            </a:r>
            <a:r>
              <a:rPr lang="en-US" sz="2400" dirty="0" smtClean="0"/>
              <a:t> realize in program: atomic sections, locks,…</a:t>
            </a:r>
          </a:p>
          <a:p>
            <a:pPr marL="8686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realize in scheduler</a:t>
            </a:r>
            <a:r>
              <a:rPr lang="en-US" sz="2400" dirty="0" smtClean="0"/>
              <a:t>: benevolent scheduler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057400" y="3505200"/>
            <a:ext cx="5257800" cy="2209800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ket 13"/>
          <p:cNvSpPr/>
          <p:nvPr/>
        </p:nvSpPr>
        <p:spPr>
          <a:xfrm>
            <a:off x="2413000" y="4686300"/>
            <a:ext cx="228600" cy="533400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5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09800" y="1504336"/>
            <a:ext cx="5486400" cy="4591664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52400" y="1892808"/>
            <a:ext cx="1746504" cy="107899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</a:t>
            </a:r>
          </a:p>
          <a:p>
            <a:pPr algn="ctr"/>
            <a:r>
              <a:rPr lang="en-US" sz="1600" dirty="0"/>
              <a:t>P</a:t>
            </a:r>
          </a:p>
        </p:txBody>
      </p:sp>
      <p:cxnSp>
        <p:nvCxnSpPr>
          <p:cNvPr id="7" name="Curved Connector 6"/>
          <p:cNvCxnSpPr>
            <a:endCxn id="94" idx="1"/>
          </p:cNvCxnSpPr>
          <p:nvPr/>
        </p:nvCxnSpPr>
        <p:spPr>
          <a:xfrm>
            <a:off x="1905000" y="3892296"/>
            <a:ext cx="533400" cy="1588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43203" y="3429000"/>
            <a:ext cx="10005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Abstract</a:t>
            </a:r>
            <a:br>
              <a:rPr lang="en-US" dirty="0" smtClean="0"/>
            </a:br>
            <a:r>
              <a:rPr lang="en-US" dirty="0" smtClean="0"/>
              <a:t>counter</a:t>
            </a:r>
            <a:br>
              <a:rPr lang="en-US" dirty="0" smtClean="0"/>
            </a:br>
            <a:r>
              <a:rPr lang="en-US" dirty="0" smtClean="0"/>
              <a:t>example</a:t>
            </a:r>
            <a:endParaRPr lang="en-US" dirty="0"/>
          </a:p>
        </p:txBody>
      </p:sp>
      <p:cxnSp>
        <p:nvCxnSpPr>
          <p:cNvPr id="14" name="Curved Connector 13"/>
          <p:cNvCxnSpPr>
            <a:endCxn id="58" idx="2"/>
          </p:cNvCxnSpPr>
          <p:nvPr/>
        </p:nvCxnSpPr>
        <p:spPr>
          <a:xfrm>
            <a:off x="1860804" y="5327904"/>
            <a:ext cx="981948" cy="1588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426392" y="4985004"/>
            <a:ext cx="1434217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Abstraction</a:t>
            </a:r>
            <a:br>
              <a:rPr lang="en-US" sz="1600" dirty="0" smtClean="0"/>
            </a:br>
            <a:r>
              <a:rPr lang="en-US" sz="1600" dirty="0" smtClean="0"/>
              <a:t>Refinement</a:t>
            </a:r>
            <a:endParaRPr lang="en-US" sz="1600" dirty="0"/>
          </a:p>
        </p:txBody>
      </p:sp>
      <p:cxnSp>
        <p:nvCxnSpPr>
          <p:cNvPr id="16" name="Curved Connector 15"/>
          <p:cNvCxnSpPr>
            <a:stCxn id="15" idx="1"/>
            <a:endCxn id="58" idx="6"/>
          </p:cNvCxnSpPr>
          <p:nvPr/>
        </p:nvCxnSpPr>
        <p:spPr>
          <a:xfrm rot="10800000">
            <a:off x="3710448" y="5327904"/>
            <a:ext cx="715944" cy="1588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12" idx="2"/>
          </p:cNvCxnSpPr>
          <p:nvPr/>
        </p:nvCxnSpPr>
        <p:spPr>
          <a:xfrm rot="5400000">
            <a:off x="4874337" y="4620699"/>
            <a:ext cx="537533" cy="794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58" idx="4"/>
            <a:endCxn id="15" idx="2"/>
          </p:cNvCxnSpPr>
          <p:nvPr/>
        </p:nvCxnSpPr>
        <p:spPr>
          <a:xfrm rot="5400000" flipH="1" flipV="1">
            <a:off x="4171950" y="4775453"/>
            <a:ext cx="76200" cy="1866901"/>
          </a:xfrm>
          <a:prstGeom prst="curvedConnector3">
            <a:avLst>
              <a:gd name="adj1" fmla="val -30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2842752" y="4908804"/>
            <a:ext cx="867696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ym typeface="Math A"/>
              </a:rPr>
              <a:t></a:t>
            </a:r>
            <a:endParaRPr lang="en-US" sz="2400" dirty="0"/>
          </a:p>
        </p:txBody>
      </p:sp>
      <p:sp>
        <p:nvSpPr>
          <p:cNvPr id="64" name="Oval 63"/>
          <p:cNvSpPr/>
          <p:nvPr/>
        </p:nvSpPr>
        <p:spPr>
          <a:xfrm>
            <a:off x="2813256" y="2013204"/>
            <a:ext cx="943896" cy="8382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ym typeface="Symbol"/>
              </a:rPr>
              <a:t></a:t>
            </a:r>
            <a:endParaRPr lang="en-US" sz="2400" dirty="0"/>
          </a:p>
        </p:txBody>
      </p:sp>
      <p:cxnSp>
        <p:nvCxnSpPr>
          <p:cNvPr id="77" name="Curved Connector 76"/>
          <p:cNvCxnSpPr>
            <a:stCxn id="94" idx="3"/>
            <a:endCxn id="12" idx="1"/>
          </p:cNvCxnSpPr>
          <p:nvPr/>
        </p:nvCxnSpPr>
        <p:spPr>
          <a:xfrm flipV="1">
            <a:off x="4114800" y="3890665"/>
            <a:ext cx="528403" cy="1631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ounded Rectangle 93"/>
          <p:cNvSpPr/>
          <p:nvPr/>
        </p:nvSpPr>
        <p:spPr>
          <a:xfrm>
            <a:off x="2438400" y="3550626"/>
            <a:ext cx="1676400" cy="6833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Verify</a:t>
            </a:r>
            <a:endParaRPr lang="en-US" sz="1600" dirty="0"/>
          </a:p>
        </p:txBody>
      </p:sp>
      <p:cxnSp>
        <p:nvCxnSpPr>
          <p:cNvPr id="96" name="Curved Connector 95"/>
          <p:cNvCxnSpPr>
            <a:endCxn id="94" idx="2"/>
          </p:cNvCxnSpPr>
          <p:nvPr/>
        </p:nvCxnSpPr>
        <p:spPr>
          <a:xfrm rot="5400000" flipH="1" flipV="1">
            <a:off x="2916289" y="4593483"/>
            <a:ext cx="719828" cy="794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381000" y="512064"/>
            <a:ext cx="8458200" cy="914400"/>
          </a:xfrm>
        </p:spPr>
        <p:txBody>
          <a:bodyPr/>
          <a:lstStyle/>
          <a:p>
            <a:r>
              <a:rPr lang="en-US" sz="2800" dirty="0" smtClean="0"/>
              <a:t>Abstraction-Guided Synthesis</a:t>
            </a:r>
            <a:endParaRPr lang="en-US" sz="2800" dirty="0"/>
          </a:p>
        </p:txBody>
      </p:sp>
      <p:sp>
        <p:nvSpPr>
          <p:cNvPr id="27" name="Rounded Rectangle 26"/>
          <p:cNvSpPr/>
          <p:nvPr/>
        </p:nvSpPr>
        <p:spPr>
          <a:xfrm>
            <a:off x="4419600" y="2089404"/>
            <a:ext cx="1447800" cy="685800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Program</a:t>
            </a:r>
            <a:br>
              <a:rPr lang="en-US" sz="1600" dirty="0" smtClean="0"/>
            </a:br>
            <a:r>
              <a:rPr lang="en-US" sz="1600" dirty="0" smtClean="0"/>
              <a:t>Restriction</a:t>
            </a:r>
            <a:endParaRPr lang="en-US" sz="1600" dirty="0"/>
          </a:p>
        </p:txBody>
      </p:sp>
      <p:cxnSp>
        <p:nvCxnSpPr>
          <p:cNvPr id="28" name="Curved Connector 27"/>
          <p:cNvCxnSpPr>
            <a:stCxn id="12" idx="0"/>
            <a:endCxn id="27" idx="2"/>
          </p:cNvCxnSpPr>
          <p:nvPr/>
        </p:nvCxnSpPr>
        <p:spPr>
          <a:xfrm rot="5400000" flipH="1" flipV="1">
            <a:off x="4816602" y="3102102"/>
            <a:ext cx="653796" cy="1588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27" idx="1"/>
            <a:endCxn id="64" idx="6"/>
          </p:cNvCxnSpPr>
          <p:nvPr/>
        </p:nvCxnSpPr>
        <p:spPr>
          <a:xfrm rot="10800000">
            <a:off x="3757152" y="2432304"/>
            <a:ext cx="662448" cy="1588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64" idx="5"/>
            <a:endCxn id="27" idx="2"/>
          </p:cNvCxnSpPr>
          <p:nvPr/>
        </p:nvCxnSpPr>
        <p:spPr>
          <a:xfrm rot="16200000" flipH="1">
            <a:off x="4357936" y="1989639"/>
            <a:ext cx="46551" cy="1524578"/>
          </a:xfrm>
          <a:prstGeom prst="curvedConnector3">
            <a:avLst>
              <a:gd name="adj1" fmla="val 754766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64" idx="4"/>
            <a:endCxn id="94" idx="0"/>
          </p:cNvCxnSpPr>
          <p:nvPr/>
        </p:nvCxnSpPr>
        <p:spPr>
          <a:xfrm rot="5400000">
            <a:off x="2931291" y="3196713"/>
            <a:ext cx="699222" cy="8604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6248400" y="2089404"/>
            <a:ext cx="1295400" cy="685800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Implement</a:t>
            </a:r>
            <a:endParaRPr lang="en-US" sz="1600" dirty="0"/>
          </a:p>
        </p:txBody>
      </p:sp>
      <p:cxnSp>
        <p:nvCxnSpPr>
          <p:cNvPr id="86" name="Curved Connector 85"/>
          <p:cNvCxnSpPr>
            <a:stCxn id="5" idx="6"/>
            <a:endCxn id="64" idx="2"/>
          </p:cNvCxnSpPr>
          <p:nvPr/>
        </p:nvCxnSpPr>
        <p:spPr>
          <a:xfrm>
            <a:off x="1898904" y="2432304"/>
            <a:ext cx="914352" cy="1588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urved Connector 89"/>
          <p:cNvCxnSpPr>
            <a:stCxn id="64" idx="0"/>
            <a:endCxn id="59" idx="0"/>
          </p:cNvCxnSpPr>
          <p:nvPr/>
        </p:nvCxnSpPr>
        <p:spPr>
          <a:xfrm rot="16200000" flipH="1">
            <a:off x="5052552" y="245856"/>
            <a:ext cx="76200" cy="3610896"/>
          </a:xfrm>
          <a:prstGeom prst="curvedConnector3">
            <a:avLst>
              <a:gd name="adj1" fmla="val -30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urved Connector 85"/>
          <p:cNvCxnSpPr>
            <a:stCxn id="59" idx="3"/>
            <a:endCxn id="104" idx="2"/>
          </p:cNvCxnSpPr>
          <p:nvPr/>
        </p:nvCxnSpPr>
        <p:spPr>
          <a:xfrm>
            <a:off x="7543800" y="2432304"/>
            <a:ext cx="565378" cy="1588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103"/>
          <p:cNvSpPr/>
          <p:nvPr/>
        </p:nvSpPr>
        <p:spPr>
          <a:xfrm>
            <a:off x="8109178" y="2013204"/>
            <a:ext cx="838200" cy="8382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P’</a:t>
            </a:r>
          </a:p>
        </p:txBody>
      </p:sp>
      <p:cxnSp>
        <p:nvCxnSpPr>
          <p:cNvPr id="153" name="Curved Connector 152"/>
          <p:cNvCxnSpPr>
            <a:stCxn id="5" idx="7"/>
            <a:endCxn id="59" idx="0"/>
          </p:cNvCxnSpPr>
          <p:nvPr/>
        </p:nvCxnSpPr>
        <p:spPr>
          <a:xfrm rot="16200000" flipH="1">
            <a:off x="4250326" y="-556370"/>
            <a:ext cx="38581" cy="5252966"/>
          </a:xfrm>
          <a:prstGeom prst="curvedConnector3">
            <a:avLst>
              <a:gd name="adj1" fmla="val -1002087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 flipH="1">
            <a:off x="1784604" y="2546604"/>
            <a:ext cx="1149096" cy="920496"/>
          </a:xfrm>
          <a:prstGeom prst="straightConnector1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endCxn id="40" idx="1"/>
          </p:cNvCxnSpPr>
          <p:nvPr/>
        </p:nvCxnSpPr>
        <p:spPr>
          <a:xfrm>
            <a:off x="5643797" y="5334814"/>
            <a:ext cx="2295751" cy="3651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939548" y="48768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Abstract</a:t>
            </a:r>
          </a:p>
          <a:p>
            <a:r>
              <a:rPr lang="en-US" dirty="0" smtClean="0"/>
              <a:t>counter</a:t>
            </a:r>
            <a:br>
              <a:rPr lang="en-US" dirty="0" smtClean="0"/>
            </a:b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4300" y="3352800"/>
            <a:ext cx="2019300" cy="107899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Specification</a:t>
            </a:r>
          </a:p>
          <a:p>
            <a:pPr algn="ctr"/>
            <a:r>
              <a:rPr lang="en-US" dirty="0"/>
              <a:t>S</a:t>
            </a:r>
          </a:p>
        </p:txBody>
      </p:sp>
      <p:sp>
        <p:nvSpPr>
          <p:cNvPr id="42" name="Oval 41"/>
          <p:cNvSpPr/>
          <p:nvPr/>
        </p:nvSpPr>
        <p:spPr>
          <a:xfrm>
            <a:off x="114300" y="4788408"/>
            <a:ext cx="1943100" cy="107899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Abstraction</a:t>
            </a:r>
          </a:p>
          <a:p>
            <a:pPr algn="ctr"/>
            <a:r>
              <a:rPr lang="en-US" dirty="0">
                <a:sym typeface="Math A"/>
              </a:rPr>
              <a:t>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577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772400" cy="914400"/>
          </a:xfrm>
        </p:spPr>
        <p:txBody>
          <a:bodyPr/>
          <a:lstStyle/>
          <a:p>
            <a:r>
              <a:rPr lang="en-US" dirty="0" smtClean="0"/>
              <a:t>AGS instances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515589"/>
              </p:ext>
            </p:extLst>
          </p:nvPr>
        </p:nvGraphicFramePr>
        <p:xfrm>
          <a:off x="228600" y="1143000"/>
          <a:ext cx="8610600" cy="523822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05000"/>
                <a:gridCol w="2209800"/>
                <a:gridCol w="2895600"/>
                <a:gridCol w="1600200"/>
              </a:tblGrid>
              <a:tr h="67374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Avoid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Implementation Mechanism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Abstraction Space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(examples)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Reference</a:t>
                      </a:r>
                      <a:endParaRPr lang="en-US" sz="2000" dirty="0"/>
                    </a:p>
                  </a:txBody>
                  <a:tcPr/>
                </a:tc>
              </a:tr>
              <a:tr h="37430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Context switch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Atomic sections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Numerical abstractions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[POPL’10]</a:t>
                      </a:r>
                      <a:endParaRPr lang="en-US" sz="2000" dirty="0"/>
                    </a:p>
                  </a:txBody>
                  <a:tcPr/>
                </a:tc>
              </a:tr>
              <a:tr h="97319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Inter-thread ordering </a:t>
                      </a:r>
                    </a:p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Synchronization  barriers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Numerical abstractions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[in</a:t>
                      </a:r>
                      <a:r>
                        <a:rPr lang="en-US" sz="2000" baseline="0" dirty="0" smtClean="0"/>
                        <a:t> progress]</a:t>
                      </a:r>
                      <a:endParaRPr lang="en-US" sz="2000" dirty="0"/>
                    </a:p>
                  </a:txBody>
                  <a:tcPr/>
                </a:tc>
              </a:tr>
              <a:tr h="97319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Intra-thread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ordering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Memory fences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Partial-Coherence</a:t>
                      </a:r>
                      <a:r>
                        <a:rPr lang="en-US" sz="2000" baseline="0" dirty="0" smtClean="0"/>
                        <a:t> abstractions for </a:t>
                      </a:r>
                      <a:br>
                        <a:rPr lang="en-US" sz="2000" baseline="0" dirty="0" smtClean="0"/>
                      </a:br>
                      <a:r>
                        <a:rPr lang="en-US" sz="2000" baseline="0" dirty="0" smtClean="0"/>
                        <a:t>store buffers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[FMCAD’10]</a:t>
                      </a:r>
                    </a:p>
                    <a:p>
                      <a:r>
                        <a:rPr lang="en-US" sz="2000" dirty="0" smtClean="0"/>
                        <a:t>[PLDI’11]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[PLDI’12]</a:t>
                      </a:r>
                      <a:endParaRPr lang="en-US" sz="2000" dirty="0"/>
                    </a:p>
                  </a:txBody>
                  <a:tcPr/>
                </a:tc>
              </a:tr>
              <a:tr h="97319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Transition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Conditional</a:t>
                      </a:r>
                      <a:r>
                        <a:rPr lang="en-US" sz="2000" baseline="0" dirty="0" smtClean="0"/>
                        <a:t> critical regions (CCRs)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Observability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[TACAS’09]</a:t>
                      </a:r>
                      <a:endParaRPr lang="en-US" sz="2000" dirty="0"/>
                    </a:p>
                  </a:txBody>
                  <a:tcPr/>
                </a:tc>
              </a:tr>
              <a:tr h="97319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5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Inter-thread Ordering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554960"/>
            <a:ext cx="7772400" cy="202644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Focus: programs where threads access mostly disjoint parts of </a:t>
            </a:r>
            <a:r>
              <a:rPr lang="en-US" dirty="0" smtClean="0"/>
              <a:t>memory</a:t>
            </a:r>
          </a:p>
          <a:p>
            <a:pPr lvl="1"/>
            <a:r>
              <a:rPr lang="en-US" dirty="0" smtClean="0"/>
              <a:t>Deterministic programming, GPUs, … </a:t>
            </a:r>
          </a:p>
          <a:p>
            <a:r>
              <a:rPr lang="en-US" dirty="0" smtClean="0"/>
              <a:t>Enforce </a:t>
            </a:r>
            <a:r>
              <a:rPr lang="en-US" dirty="0"/>
              <a:t>ordering between operations </a:t>
            </a:r>
            <a:r>
              <a:rPr lang="en-US" dirty="0" smtClean="0"/>
              <a:t>across threads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439889"/>
              </p:ext>
            </p:extLst>
          </p:nvPr>
        </p:nvGraphicFramePr>
        <p:xfrm>
          <a:off x="1143000" y="3749040"/>
          <a:ext cx="7315200" cy="280416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1644045"/>
                <a:gridCol w="56711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Abstraction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combines points-to information with numerical information to track potentially conflicting memory accesses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Avoid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Enforce</a:t>
                      </a:r>
                      <a:r>
                        <a:rPr lang="en-US" sz="2000" baseline="0" dirty="0" smtClean="0"/>
                        <a:t> order between conflicting transitions of different threads</a:t>
                      </a: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A1 &lt; B1 </a:t>
                      </a:r>
                      <a:r>
                        <a:rPr lang="en-US" sz="2000" dirty="0" smtClean="0">
                          <a:sym typeface="Math B"/>
                        </a:rPr>
                        <a:t> </a:t>
                      </a:r>
                      <a:r>
                        <a:rPr lang="en-US" sz="2000" dirty="0" smtClean="0"/>
                        <a:t>B1 &lt; A1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Implement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signal/wait and barriers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Nuances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Thread-modular</a:t>
                      </a:r>
                      <a:r>
                        <a:rPr lang="en-US" sz="2000" baseline="0" dirty="0" smtClean="0"/>
                        <a:t> synthesis 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220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990600" y="1721584"/>
            <a:ext cx="107753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itchFamily="34" charset="0"/>
              </a:rPr>
              <a:t>A</a:t>
            </a:r>
          </a:p>
          <a:p>
            <a:pPr algn="l"/>
            <a:endParaRPr lang="en-US" sz="2400" dirty="0">
              <a:solidFill>
                <a:schemeClr val="accent4">
                  <a:lumMod val="40000"/>
                  <a:lumOff val="60000"/>
                </a:schemeClr>
              </a:solidFill>
              <a:latin typeface="Calibri" pitchFamily="34" charset="0"/>
            </a:endParaRPr>
          </a:p>
          <a:p>
            <a:pPr algn="l"/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itchFamily="34" charset="0"/>
              </a:rPr>
              <a:t>  1: 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itchFamily="34" charset="0"/>
              </a:rPr>
              <a:t>x=0</a:t>
            </a:r>
            <a:endParaRPr lang="en-US" sz="2400" dirty="0">
              <a:solidFill>
                <a:schemeClr val="accent4">
                  <a:lumMod val="40000"/>
                  <a:lumOff val="60000"/>
                </a:schemeClr>
              </a:solidFill>
              <a:latin typeface="Calibri" pitchFamily="34" charset="0"/>
            </a:endParaRPr>
          </a:p>
          <a:p>
            <a:pPr algn="l"/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itchFamily="34" charset="0"/>
              </a:rPr>
              <a:t>  2: 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itchFamily="34" charset="0"/>
              </a:rPr>
              <a:t>y=0</a:t>
            </a:r>
            <a:endParaRPr lang="en-US" sz="2400" dirty="0">
              <a:solidFill>
                <a:schemeClr val="accent4">
                  <a:lumMod val="40000"/>
                  <a:lumOff val="60000"/>
                </a:schemeClr>
              </a:solidFill>
              <a:latin typeface="Calibri" pitchFamily="34" charset="0"/>
            </a:endParaRPr>
          </a:p>
          <a:p>
            <a:pPr algn="l"/>
            <a:endParaRPr lang="en-US" sz="2400" dirty="0">
              <a:solidFill>
                <a:schemeClr val="accent4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880344" y="1721584"/>
            <a:ext cx="24536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solidFill>
                  <a:schemeClr val="accent3"/>
                </a:solidFill>
                <a:latin typeface="Calibri" pitchFamily="34" charset="0"/>
              </a:rPr>
              <a:t>B</a:t>
            </a:r>
          </a:p>
          <a:p>
            <a:pPr algn="l"/>
            <a:endParaRPr lang="en-US" sz="2400" dirty="0">
              <a:solidFill>
                <a:schemeClr val="accent3"/>
              </a:solidFill>
              <a:latin typeface="Calibri" pitchFamily="34" charset="0"/>
            </a:endParaRPr>
          </a:p>
          <a:p>
            <a:pPr algn="l"/>
            <a:r>
              <a:rPr lang="en-US" sz="2400" dirty="0">
                <a:solidFill>
                  <a:schemeClr val="accent3"/>
                </a:solidFill>
                <a:latin typeface="Calibri" pitchFamily="34" charset="0"/>
              </a:rPr>
              <a:t>  1: </a:t>
            </a:r>
            <a:r>
              <a:rPr lang="en-US" sz="2400" dirty="0" smtClean="0">
                <a:solidFill>
                  <a:schemeClr val="accent3"/>
                </a:solidFill>
                <a:latin typeface="Calibri" pitchFamily="34" charset="0"/>
              </a:rPr>
              <a:t>x=1</a:t>
            </a:r>
            <a:endParaRPr lang="en-US" sz="2400" dirty="0">
              <a:solidFill>
                <a:schemeClr val="accent3"/>
              </a:solidFill>
              <a:latin typeface="Calibri" pitchFamily="34" charset="0"/>
            </a:endParaRPr>
          </a:p>
          <a:p>
            <a:pPr algn="l"/>
            <a:r>
              <a:rPr lang="en-US" sz="2400" dirty="0">
                <a:solidFill>
                  <a:schemeClr val="accent3"/>
                </a:solidFill>
                <a:latin typeface="Calibri" pitchFamily="34" charset="0"/>
              </a:rPr>
              <a:t>  2: </a:t>
            </a:r>
            <a:r>
              <a:rPr lang="en-US" sz="2400" dirty="0" smtClean="0">
                <a:solidFill>
                  <a:schemeClr val="accent3"/>
                </a:solidFill>
                <a:latin typeface="Calibri" pitchFamily="34" charset="0"/>
              </a:rPr>
              <a:t>if (x==0) y=1</a:t>
            </a:r>
            <a:endParaRPr lang="en-US" sz="2400" dirty="0">
              <a:solidFill>
                <a:schemeClr val="accent3"/>
              </a:solidFill>
              <a:latin typeface="Calibri" pitchFamily="34" charset="0"/>
            </a:endParaRPr>
          </a:p>
          <a:p>
            <a:pPr algn="l"/>
            <a:endParaRPr lang="en-US" sz="2400" dirty="0">
              <a:solidFill>
                <a:schemeClr val="accent3"/>
              </a:solidFill>
              <a:latin typeface="Calibri" pitchFamily="34" charset="0"/>
            </a:endParaRPr>
          </a:p>
        </p:txBody>
      </p:sp>
      <p:grpSp>
        <p:nvGrpSpPr>
          <p:cNvPr id="8" name="Group 14"/>
          <p:cNvGrpSpPr/>
          <p:nvPr/>
        </p:nvGrpSpPr>
        <p:grpSpPr>
          <a:xfrm>
            <a:off x="2438400" y="1905000"/>
            <a:ext cx="152400" cy="1600200"/>
            <a:chOff x="2438400" y="2057400"/>
            <a:chExt cx="152400" cy="1600200"/>
          </a:xfrm>
        </p:grpSpPr>
        <p:cxnSp>
          <p:nvCxnSpPr>
            <p:cNvPr id="12" name="Straight Connector 11"/>
            <p:cNvCxnSpPr/>
            <p:nvPr/>
          </p:nvCxnSpPr>
          <p:spPr>
            <a:xfrm rot="5400000">
              <a:off x="1638300" y="2857500"/>
              <a:ext cx="1600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1790700" y="2857500"/>
              <a:ext cx="1600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546100" y="4191000"/>
            <a:ext cx="5049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x=0;y=0</a:t>
            </a:r>
            <a:r>
              <a:rPr lang="en-US" sz="2400" dirty="0" smtClean="0"/>
              <a:t>;</a:t>
            </a:r>
            <a:r>
              <a:rPr lang="en-US" sz="2400" dirty="0" smtClean="0">
                <a:solidFill>
                  <a:srgbClr val="FFC000"/>
                </a:solidFill>
              </a:rPr>
              <a:t>x=1;if(x==0) y=1 </a:t>
            </a:r>
            <a:r>
              <a:rPr lang="en-US" sz="2400" dirty="0" smtClean="0">
                <a:latin typeface="Calibri" pitchFamily="34" charset="0"/>
                <a:sym typeface="Wingdings" pitchFamily="2" charset="2"/>
              </a:rPr>
              <a:t> (x=1,y=0)</a:t>
            </a:r>
            <a:r>
              <a:rPr lang="en-US" sz="2400" dirty="0" smtClean="0"/>
              <a:t>   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50719" y="4825880"/>
            <a:ext cx="5171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x=1</a:t>
            </a:r>
            <a:r>
              <a:rPr lang="en-US" sz="2400" dirty="0" smtClean="0"/>
              <a:t>;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x=0</a:t>
            </a:r>
            <a:r>
              <a:rPr lang="en-US" sz="2400" dirty="0"/>
              <a:t>;</a:t>
            </a:r>
            <a:r>
              <a:rPr lang="en-US" sz="2400" dirty="0" smtClean="0">
                <a:solidFill>
                  <a:schemeClr val="accent3"/>
                </a:solidFill>
              </a:rPr>
              <a:t>if(x==0) y=1</a:t>
            </a:r>
            <a:r>
              <a:rPr lang="en-US" sz="2400" dirty="0" smtClean="0"/>
              <a:t>;</a:t>
            </a:r>
            <a:r>
              <a:rPr lang="en-US" sz="2400" dirty="0"/>
              <a:t> 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y=0 </a:t>
            </a:r>
            <a:r>
              <a:rPr lang="en-US" sz="2400" dirty="0" smtClean="0">
                <a:latin typeface="Calibri" pitchFamily="34" charset="0"/>
                <a:sym typeface="Wingdings" pitchFamily="2" charset="2"/>
              </a:rPr>
              <a:t> (x=0,y=0)</a:t>
            </a:r>
            <a:r>
              <a:rPr lang="en-US" sz="2400" dirty="0" smtClean="0"/>
              <a:t>   </a:t>
            </a:r>
            <a:endParaRPr lang="en-US" sz="2400" dirty="0"/>
          </a:p>
        </p:txBody>
      </p:sp>
      <p:sp>
        <p:nvSpPr>
          <p:cNvPr id="20" name="Rounded Rectangle 19"/>
          <p:cNvSpPr/>
          <p:nvPr/>
        </p:nvSpPr>
        <p:spPr>
          <a:xfrm>
            <a:off x="838201" y="5638800"/>
            <a:ext cx="7696199" cy="838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Would like to enforce an order for every pair of conflicting accesses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09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970" y="381000"/>
            <a:ext cx="7772400" cy="914400"/>
          </a:xfrm>
        </p:spPr>
        <p:txBody>
          <a:bodyPr/>
          <a:lstStyle/>
          <a:p>
            <a:r>
              <a:rPr lang="en-US" dirty="0" smtClean="0"/>
              <a:t>Compute Stable Invariants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3400" y="1444491"/>
            <a:ext cx="1097280" cy="6675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1,0,0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34689" y="2750690"/>
            <a:ext cx="1097280" cy="6675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2,0,0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34689" y="4056889"/>
            <a:ext cx="1097280" cy="6675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3,0,0</a:t>
            </a:r>
            <a:endParaRPr lang="en-US" dirty="0"/>
          </a:p>
        </p:txBody>
      </p:sp>
      <p:cxnSp>
        <p:nvCxnSpPr>
          <p:cNvPr id="8" name="Straight Arrow Connector 7"/>
          <p:cNvCxnSpPr>
            <a:stCxn id="5" idx="4"/>
            <a:endCxn id="6" idx="0"/>
          </p:cNvCxnSpPr>
          <p:nvPr/>
        </p:nvCxnSpPr>
        <p:spPr>
          <a:xfrm>
            <a:off x="1082040" y="2112003"/>
            <a:ext cx="1289" cy="638687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4"/>
            <a:endCxn id="7" idx="0"/>
          </p:cNvCxnSpPr>
          <p:nvPr/>
        </p:nvCxnSpPr>
        <p:spPr>
          <a:xfrm>
            <a:off x="1083329" y="3418202"/>
            <a:ext cx="0" cy="638687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32137" y="2141971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x=0</a:t>
            </a: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304800" y="1295400"/>
            <a:ext cx="3352800" cy="3581401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7" name="TextBox 46"/>
          <p:cNvSpPr txBox="1"/>
          <p:nvPr/>
        </p:nvSpPr>
        <p:spPr>
          <a:xfrm>
            <a:off x="1043932" y="3605299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y=0</a:t>
            </a:r>
          </a:p>
        </p:txBody>
      </p:sp>
      <p:sp>
        <p:nvSpPr>
          <p:cNvPr id="50" name="Oval 49"/>
          <p:cNvSpPr/>
          <p:nvPr/>
        </p:nvSpPr>
        <p:spPr>
          <a:xfrm>
            <a:off x="1905000" y="1447801"/>
            <a:ext cx="1097280" cy="6675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1,0,0</a:t>
            </a:r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1906289" y="2754000"/>
            <a:ext cx="1097280" cy="6675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2,1,0</a:t>
            </a:r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1906289" y="4060199"/>
            <a:ext cx="1097280" cy="6675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3,0,0</a:t>
            </a:r>
            <a:endParaRPr lang="en-US" dirty="0"/>
          </a:p>
        </p:txBody>
      </p:sp>
      <p:cxnSp>
        <p:nvCxnSpPr>
          <p:cNvPr id="53" name="Straight Arrow Connector 52"/>
          <p:cNvCxnSpPr>
            <a:stCxn id="50" idx="4"/>
            <a:endCxn id="51" idx="0"/>
          </p:cNvCxnSpPr>
          <p:nvPr/>
        </p:nvCxnSpPr>
        <p:spPr>
          <a:xfrm>
            <a:off x="2453640" y="2115313"/>
            <a:ext cx="1289" cy="638687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1" idx="4"/>
            <a:endCxn id="52" idx="0"/>
          </p:cNvCxnSpPr>
          <p:nvPr/>
        </p:nvCxnSpPr>
        <p:spPr>
          <a:xfrm>
            <a:off x="2454929" y="3421512"/>
            <a:ext cx="0" cy="638687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403737" y="2145281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x=1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415532" y="3608609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If(x==0) y=1</a:t>
            </a:r>
          </a:p>
        </p:txBody>
      </p:sp>
      <p:sp>
        <p:nvSpPr>
          <p:cNvPr id="57" name="TextBox 3"/>
          <p:cNvSpPr txBox="1">
            <a:spLocks noChangeArrowheads="1"/>
          </p:cNvSpPr>
          <p:nvPr/>
        </p:nvSpPr>
        <p:spPr bwMode="auto">
          <a:xfrm>
            <a:off x="534689" y="5155474"/>
            <a:ext cx="7825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itchFamily="34" charset="0"/>
              </a:rPr>
              <a:t>A</a:t>
            </a:r>
          </a:p>
          <a:p>
            <a:endParaRPr lang="en-US" sz="1600" dirty="0">
              <a:solidFill>
                <a:schemeClr val="accent4">
                  <a:lumMod val="40000"/>
                  <a:lumOff val="60000"/>
                </a:schemeClr>
              </a:solidFill>
              <a:latin typeface="Calibri" pitchFamily="34" charset="0"/>
            </a:endParaRP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itchFamily="34" charset="0"/>
              </a:rPr>
              <a:t>  1: x=0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itchFamily="34" charset="0"/>
              </a:rPr>
              <a:t>  2: y=0</a:t>
            </a:r>
          </a:p>
        </p:txBody>
      </p:sp>
      <p:sp>
        <p:nvSpPr>
          <p:cNvPr id="58" name="TextBox 4"/>
          <p:cNvSpPr txBox="1">
            <a:spLocks noChangeArrowheads="1"/>
          </p:cNvSpPr>
          <p:nvPr/>
        </p:nvSpPr>
        <p:spPr bwMode="auto">
          <a:xfrm>
            <a:off x="2423144" y="5155474"/>
            <a:ext cx="18440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600" dirty="0" smtClean="0">
                <a:solidFill>
                  <a:schemeClr val="accent3"/>
                </a:solidFill>
                <a:latin typeface="Calibri" pitchFamily="34" charset="0"/>
              </a:rPr>
              <a:t>B</a:t>
            </a:r>
          </a:p>
          <a:p>
            <a:pPr algn="l"/>
            <a:endParaRPr lang="en-US" sz="1600" dirty="0">
              <a:solidFill>
                <a:schemeClr val="accent3"/>
              </a:solidFill>
              <a:latin typeface="Calibri" pitchFamily="34" charset="0"/>
            </a:endParaRPr>
          </a:p>
          <a:p>
            <a:pPr algn="l"/>
            <a:r>
              <a:rPr lang="en-US" sz="1600" dirty="0">
                <a:solidFill>
                  <a:schemeClr val="accent3"/>
                </a:solidFill>
                <a:latin typeface="Calibri" pitchFamily="34" charset="0"/>
              </a:rPr>
              <a:t>  1: </a:t>
            </a:r>
            <a:r>
              <a:rPr lang="en-US" sz="1600" dirty="0" smtClean="0">
                <a:solidFill>
                  <a:schemeClr val="accent3"/>
                </a:solidFill>
                <a:latin typeface="Calibri" pitchFamily="34" charset="0"/>
              </a:rPr>
              <a:t>x=1</a:t>
            </a:r>
            <a:endParaRPr lang="en-US" sz="1600" dirty="0">
              <a:solidFill>
                <a:schemeClr val="accent3"/>
              </a:solidFill>
              <a:latin typeface="Calibri" pitchFamily="34" charset="0"/>
            </a:endParaRPr>
          </a:p>
          <a:p>
            <a:pPr algn="l"/>
            <a:r>
              <a:rPr lang="en-US" sz="1600" dirty="0">
                <a:solidFill>
                  <a:schemeClr val="accent3"/>
                </a:solidFill>
                <a:latin typeface="Calibri" pitchFamily="34" charset="0"/>
              </a:rPr>
              <a:t>  2: </a:t>
            </a:r>
            <a:r>
              <a:rPr lang="en-US" sz="1600" dirty="0" smtClean="0">
                <a:solidFill>
                  <a:schemeClr val="accent3"/>
                </a:solidFill>
                <a:latin typeface="Calibri" pitchFamily="34" charset="0"/>
              </a:rPr>
              <a:t>if (x==0) y=1</a:t>
            </a:r>
            <a:endParaRPr lang="en-US" sz="1600" dirty="0">
              <a:solidFill>
                <a:schemeClr val="accent3"/>
              </a:solidFill>
              <a:latin typeface="Calibri" pitchFamily="34" charset="0"/>
            </a:endParaRPr>
          </a:p>
        </p:txBody>
      </p:sp>
      <p:grpSp>
        <p:nvGrpSpPr>
          <p:cNvPr id="59" name="Group 14"/>
          <p:cNvGrpSpPr/>
          <p:nvPr/>
        </p:nvGrpSpPr>
        <p:grpSpPr>
          <a:xfrm>
            <a:off x="1981200" y="5184138"/>
            <a:ext cx="152400" cy="1143000"/>
            <a:chOff x="2438400" y="2057400"/>
            <a:chExt cx="152400" cy="1600200"/>
          </a:xfrm>
        </p:grpSpPr>
        <p:cxnSp>
          <p:nvCxnSpPr>
            <p:cNvPr id="60" name="Straight Connector 59"/>
            <p:cNvCxnSpPr/>
            <p:nvPr/>
          </p:nvCxnSpPr>
          <p:spPr>
            <a:xfrm rot="5400000">
              <a:off x="1638300" y="2857500"/>
              <a:ext cx="1600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1790700" y="2857500"/>
              <a:ext cx="1600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Oval 61"/>
          <p:cNvSpPr/>
          <p:nvPr/>
        </p:nvSpPr>
        <p:spPr>
          <a:xfrm>
            <a:off x="4572000" y="1444491"/>
            <a:ext cx="1828800" cy="6675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1,0,0</a:t>
            </a:r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4573289" y="2750690"/>
            <a:ext cx="1828800" cy="6675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2,{0,1},{0,1}</a:t>
            </a:r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4573289" y="4056889"/>
            <a:ext cx="1828800" cy="6675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3,{0,1},{0,1}</a:t>
            </a:r>
            <a:endParaRPr lang="en-US" dirty="0"/>
          </a:p>
        </p:txBody>
      </p:sp>
      <p:cxnSp>
        <p:nvCxnSpPr>
          <p:cNvPr id="65" name="Straight Arrow Connector 64"/>
          <p:cNvCxnSpPr>
            <a:stCxn id="62" idx="4"/>
            <a:endCxn id="63" idx="0"/>
          </p:cNvCxnSpPr>
          <p:nvPr/>
        </p:nvCxnSpPr>
        <p:spPr>
          <a:xfrm>
            <a:off x="5486400" y="2112003"/>
            <a:ext cx="1289" cy="638687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63" idx="4"/>
            <a:endCxn id="64" idx="0"/>
          </p:cNvCxnSpPr>
          <p:nvPr/>
        </p:nvCxnSpPr>
        <p:spPr>
          <a:xfrm>
            <a:off x="5487689" y="3418202"/>
            <a:ext cx="0" cy="638687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480296" y="2141971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x=0</a:t>
            </a:r>
          </a:p>
        </p:txBody>
      </p:sp>
      <p:sp>
        <p:nvSpPr>
          <p:cNvPr id="68" name="AutoShape 7"/>
          <p:cNvSpPr>
            <a:spLocks noChangeArrowheads="1"/>
          </p:cNvSpPr>
          <p:nvPr/>
        </p:nvSpPr>
        <p:spPr bwMode="auto">
          <a:xfrm>
            <a:off x="4419600" y="1295400"/>
            <a:ext cx="4419600" cy="3581401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69" name="TextBox 68"/>
          <p:cNvSpPr txBox="1"/>
          <p:nvPr/>
        </p:nvSpPr>
        <p:spPr>
          <a:xfrm>
            <a:off x="5492091" y="3605299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y=0</a:t>
            </a:r>
          </a:p>
        </p:txBody>
      </p:sp>
      <p:sp>
        <p:nvSpPr>
          <p:cNvPr id="70" name="Oval 69"/>
          <p:cNvSpPr/>
          <p:nvPr/>
        </p:nvSpPr>
        <p:spPr>
          <a:xfrm>
            <a:off x="6629400" y="1447801"/>
            <a:ext cx="1828800" cy="6675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1,0,0</a:t>
            </a:r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6630689" y="2754000"/>
            <a:ext cx="1828800" cy="6675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2,{0,1},0</a:t>
            </a:r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6630689" y="4060199"/>
            <a:ext cx="1828800" cy="6675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3,{0,1},{0,1}</a:t>
            </a:r>
            <a:endParaRPr lang="en-US" dirty="0"/>
          </a:p>
        </p:txBody>
      </p:sp>
      <p:cxnSp>
        <p:nvCxnSpPr>
          <p:cNvPr id="73" name="Straight Arrow Connector 72"/>
          <p:cNvCxnSpPr>
            <a:stCxn id="70" idx="4"/>
            <a:endCxn id="71" idx="0"/>
          </p:cNvCxnSpPr>
          <p:nvPr/>
        </p:nvCxnSpPr>
        <p:spPr>
          <a:xfrm>
            <a:off x="7543800" y="2115313"/>
            <a:ext cx="1289" cy="638687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71" idx="4"/>
            <a:endCxn id="72" idx="0"/>
          </p:cNvCxnSpPr>
          <p:nvPr/>
        </p:nvCxnSpPr>
        <p:spPr>
          <a:xfrm>
            <a:off x="7545089" y="3421512"/>
            <a:ext cx="0" cy="638687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533461" y="2145281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x=1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545256" y="3608609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If(x==0) y=1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12490" y="6477000"/>
            <a:ext cx="7855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(Mine, Static analysis of run-time errors in embedded critical parallel C programs. ESOP’11)</a:t>
            </a:r>
            <a:endParaRPr lang="en-US" sz="1600" dirty="0"/>
          </a:p>
        </p:txBody>
      </p:sp>
      <p:sp>
        <p:nvSpPr>
          <p:cNvPr id="78" name="Right Arrow 77"/>
          <p:cNvSpPr/>
          <p:nvPr/>
        </p:nvSpPr>
        <p:spPr>
          <a:xfrm>
            <a:off x="3544389" y="2750690"/>
            <a:ext cx="977537" cy="667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8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2064"/>
            <a:ext cx="7772400" cy="914400"/>
          </a:xfrm>
        </p:spPr>
        <p:txBody>
          <a:bodyPr/>
          <a:lstStyle/>
          <a:p>
            <a:r>
              <a:rPr lang="en-US" dirty="0" smtClean="0"/>
              <a:t>Identify Conflicts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86445"/>
            <a:ext cx="8534400" cy="1685355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Pair matching states, check for conflicts</a:t>
            </a:r>
          </a:p>
          <a:p>
            <a:pPr lvl="1"/>
            <a:r>
              <a:rPr lang="en-US" sz="2400" dirty="0" smtClean="0"/>
              <a:t>Transitions t1, t2 are conflicting when </a:t>
            </a:r>
            <a:r>
              <a:rPr lang="en-US" sz="2400" dirty="0" err="1" smtClean="0"/>
              <a:t>tid</a:t>
            </a:r>
            <a:r>
              <a:rPr lang="en-US" sz="2400" dirty="0" smtClean="0"/>
              <a:t>(t1) </a:t>
            </a:r>
            <a:r>
              <a:rPr lang="en-US" sz="2400" dirty="0" smtClean="0">
                <a:sym typeface="Math B"/>
              </a:rPr>
              <a:t> </a:t>
            </a:r>
            <a:r>
              <a:rPr lang="en-US" sz="2400" dirty="0" err="1" smtClean="0">
                <a:sym typeface="Math B"/>
              </a:rPr>
              <a:t>tid</a:t>
            </a:r>
            <a:r>
              <a:rPr lang="en-US" sz="2400" dirty="0" smtClean="0">
                <a:sym typeface="Math B"/>
              </a:rPr>
              <a:t>(t2), </a:t>
            </a:r>
            <a:r>
              <a:rPr lang="en-US" sz="2400" dirty="0" err="1" smtClean="0">
                <a:sym typeface="Math B"/>
              </a:rPr>
              <a:t>src</a:t>
            </a:r>
            <a:r>
              <a:rPr lang="en-US" sz="2400" dirty="0" smtClean="0">
                <a:sym typeface="Math B"/>
              </a:rPr>
              <a:t>(t1)=</a:t>
            </a:r>
            <a:r>
              <a:rPr lang="en-US" sz="2400" dirty="0" err="1" smtClean="0">
                <a:sym typeface="Math B"/>
              </a:rPr>
              <a:t>src</a:t>
            </a:r>
            <a:r>
              <a:rPr lang="en-US" sz="2400" dirty="0" smtClean="0">
                <a:sym typeface="Math B"/>
              </a:rPr>
              <a:t>(t2) and accessed(t1)  written(t2)  </a:t>
            </a:r>
            <a:r>
              <a:rPr lang="en-US" sz="2400" dirty="0" smtClean="0">
                <a:sym typeface="Math C"/>
              </a:rPr>
              <a:t> or </a:t>
            </a:r>
            <a:r>
              <a:rPr lang="en-US" sz="2400" dirty="0" smtClean="0">
                <a:sym typeface="Math B"/>
              </a:rPr>
              <a:t>accessed(t2) </a:t>
            </a:r>
            <a:r>
              <a:rPr lang="en-US" sz="2400" dirty="0">
                <a:sym typeface="Math B"/>
              </a:rPr>
              <a:t> </a:t>
            </a:r>
            <a:r>
              <a:rPr lang="en-US" sz="2400" dirty="0" smtClean="0">
                <a:sym typeface="Math B"/>
              </a:rPr>
              <a:t>written(t1) </a:t>
            </a:r>
            <a:r>
              <a:rPr lang="en-US" sz="2400" dirty="0">
                <a:sym typeface="Math B"/>
              </a:rPr>
              <a:t> </a:t>
            </a:r>
            <a:r>
              <a:rPr lang="en-US" sz="2400" dirty="0" smtClean="0">
                <a:sym typeface="Math C"/>
              </a:rPr>
              <a:t></a:t>
            </a:r>
            <a:endParaRPr lang="en-US" sz="2400" dirty="0" smtClean="0"/>
          </a:p>
          <a:p>
            <a:r>
              <a:rPr lang="en-US" sz="2800" dirty="0" smtClean="0">
                <a:solidFill>
                  <a:srgbClr val="FFFF00"/>
                </a:solidFill>
              </a:rPr>
              <a:t>Restrict order of statements from different threads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28321" y="3044690"/>
            <a:ext cx="1793475" cy="667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1,0,0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29610" y="4350889"/>
            <a:ext cx="1793475" cy="667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2,{0,1},{0,1}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29610" y="5657088"/>
            <a:ext cx="1793475" cy="667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3,{0,1},{0,1}</a:t>
            </a:r>
            <a:endParaRPr lang="en-US" dirty="0"/>
          </a:p>
        </p:txBody>
      </p:sp>
      <p:cxnSp>
        <p:nvCxnSpPr>
          <p:cNvPr id="8" name="Straight Arrow Connector 7"/>
          <p:cNvCxnSpPr>
            <a:stCxn id="5" idx="4"/>
            <a:endCxn id="6" idx="0"/>
          </p:cNvCxnSpPr>
          <p:nvPr/>
        </p:nvCxnSpPr>
        <p:spPr>
          <a:xfrm>
            <a:off x="1525059" y="3712202"/>
            <a:ext cx="1289" cy="638687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4"/>
            <a:endCxn id="7" idx="0"/>
          </p:cNvCxnSpPr>
          <p:nvPr/>
        </p:nvCxnSpPr>
        <p:spPr>
          <a:xfrm>
            <a:off x="1526348" y="5018401"/>
            <a:ext cx="0" cy="638687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47800" y="3743825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A1: x=0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75921" y="2895599"/>
            <a:ext cx="4697298" cy="3581401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2" name="TextBox 11"/>
          <p:cNvSpPr txBox="1"/>
          <p:nvPr/>
        </p:nvSpPr>
        <p:spPr>
          <a:xfrm>
            <a:off x="1459595" y="5207153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A2: y=0</a:t>
            </a:r>
          </a:p>
        </p:txBody>
      </p:sp>
      <p:sp>
        <p:nvSpPr>
          <p:cNvPr id="13" name="Oval 12"/>
          <p:cNvSpPr/>
          <p:nvPr/>
        </p:nvSpPr>
        <p:spPr>
          <a:xfrm>
            <a:off x="2685721" y="3048000"/>
            <a:ext cx="1792224" cy="6675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1,0,0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687010" y="4354199"/>
            <a:ext cx="1792224" cy="6675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2,{0,1},0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687010" y="5660398"/>
            <a:ext cx="1792224" cy="6675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3,{0,1},{0,1}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3" idx="4"/>
            <a:endCxn id="14" idx="0"/>
          </p:cNvCxnSpPr>
          <p:nvPr/>
        </p:nvCxnSpPr>
        <p:spPr>
          <a:xfrm>
            <a:off x="3581833" y="3715512"/>
            <a:ext cx="1289" cy="638687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4" idx="4"/>
            <a:endCxn id="15" idx="0"/>
          </p:cNvCxnSpPr>
          <p:nvPr/>
        </p:nvCxnSpPr>
        <p:spPr>
          <a:xfrm>
            <a:off x="3583122" y="5021711"/>
            <a:ext cx="0" cy="638687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05200" y="3743825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B1: x=1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16995" y="5207153"/>
            <a:ext cx="165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B2: If(x==0) y=1</a:t>
            </a:r>
          </a:p>
        </p:txBody>
      </p:sp>
      <p:sp>
        <p:nvSpPr>
          <p:cNvPr id="20" name="Oval 19"/>
          <p:cNvSpPr/>
          <p:nvPr/>
        </p:nvSpPr>
        <p:spPr>
          <a:xfrm>
            <a:off x="6096000" y="3397126"/>
            <a:ext cx="1828800" cy="667512"/>
          </a:xfrm>
          <a:prstGeom prst="ellipse">
            <a:avLst/>
          </a:prstGeom>
          <a:gradFill flip="none" rotWithShape="1">
            <a:gsLst>
              <a:gs pos="10000">
                <a:schemeClr val="accent3"/>
              </a:gs>
              <a:gs pos="90000">
                <a:srgbClr val="0070C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1|1,0,0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0" idx="4"/>
          </p:cNvCxnSpPr>
          <p:nvPr/>
        </p:nvCxnSpPr>
        <p:spPr>
          <a:xfrm flipH="1">
            <a:off x="6245555" y="4064638"/>
            <a:ext cx="764845" cy="659762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638800" y="4001869"/>
            <a:ext cx="885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</a:t>
            </a:r>
          </a:p>
          <a:p>
            <a:r>
              <a:rPr lang="en-US" dirty="0" smtClean="0"/>
              <a:t>A1: x=0</a:t>
            </a:r>
          </a:p>
        </p:txBody>
      </p:sp>
      <p:cxnSp>
        <p:nvCxnSpPr>
          <p:cNvPr id="27" name="Straight Arrow Connector 26"/>
          <p:cNvCxnSpPr>
            <a:stCxn id="20" idx="4"/>
          </p:cNvCxnSpPr>
          <p:nvPr/>
        </p:nvCxnSpPr>
        <p:spPr>
          <a:xfrm>
            <a:off x="7010400" y="4064638"/>
            <a:ext cx="685800" cy="568379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696200" y="4001869"/>
            <a:ext cx="861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</a:t>
            </a:r>
          </a:p>
          <a:p>
            <a:r>
              <a:rPr lang="en-US" dirty="0" smtClean="0"/>
              <a:t>B1: x=1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34000" y="4724400"/>
            <a:ext cx="1939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written(t1) = { x } </a:t>
            </a:r>
          </a:p>
          <a:p>
            <a:r>
              <a:rPr lang="en-US" dirty="0" smtClean="0"/>
              <a:t>accessed(t1)= </a:t>
            </a:r>
            <a:r>
              <a:rPr lang="en-US" dirty="0"/>
              <a:t>{ x }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315200" y="4763869"/>
            <a:ext cx="192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written(t2) = { x } </a:t>
            </a:r>
          </a:p>
          <a:p>
            <a:r>
              <a:rPr lang="en-US" dirty="0" smtClean="0"/>
              <a:t>accessed(t2)= </a:t>
            </a:r>
            <a:r>
              <a:rPr lang="en-US" dirty="0"/>
              <a:t>{ x }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93524" y="5695890"/>
            <a:ext cx="3674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resolve(t1,t2) = </a:t>
            </a:r>
            <a:r>
              <a:rPr lang="en-US" sz="2000" dirty="0">
                <a:solidFill>
                  <a:srgbClr val="FFFF00"/>
                </a:solidFill>
              </a:rPr>
              <a:t>A1 &lt; B1 </a:t>
            </a:r>
            <a:r>
              <a:rPr lang="en-US" sz="2000" dirty="0">
                <a:solidFill>
                  <a:srgbClr val="FFFF00"/>
                </a:solidFill>
                <a:sym typeface="Math B"/>
              </a:rPr>
              <a:t> </a:t>
            </a:r>
            <a:r>
              <a:rPr lang="en-US" sz="2000" dirty="0">
                <a:solidFill>
                  <a:srgbClr val="FFFF00"/>
                </a:solidFill>
              </a:rPr>
              <a:t>B1 &lt; </a:t>
            </a:r>
            <a:r>
              <a:rPr lang="en-US" sz="2000" dirty="0" smtClean="0">
                <a:solidFill>
                  <a:srgbClr val="FFFF00"/>
                </a:solidFill>
              </a:rPr>
              <a:t>A1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61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Realizing the Solutions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942400"/>
              </p:ext>
            </p:extLst>
          </p:nvPr>
        </p:nvGraphicFramePr>
        <p:xfrm>
          <a:off x="304801" y="2270760"/>
          <a:ext cx="4495799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96659"/>
                <a:gridCol w="2046541"/>
                <a:gridCol w="17525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Num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Satisfied Terms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Reduced</a:t>
                      </a:r>
                      <a:r>
                        <a:rPr lang="en-US" sz="1600" baseline="0" smtClean="0"/>
                        <a:t> Terms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A1&lt;B1, A1&lt;B2, A2&lt;B2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A1&lt;B1, A2&lt;B2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B1&lt;A1, A1&lt;B2, A2&lt;B2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B1&lt;A1, A2&lt;B2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A1&lt;B1, A1&lt;B2, B2&lt;A2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A1&lt;B1, B2&lt;A2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5257800" y="2740660"/>
            <a:ext cx="3377842" cy="990600"/>
            <a:chOff x="5651858" y="3581400"/>
            <a:chExt cx="3377842" cy="990600"/>
          </a:xfrm>
        </p:grpSpPr>
        <p:sp>
          <p:nvSpPr>
            <p:cNvPr id="16" name="TextBox 3"/>
            <p:cNvSpPr txBox="1">
              <a:spLocks noChangeArrowheads="1"/>
            </p:cNvSpPr>
            <p:nvPr/>
          </p:nvSpPr>
          <p:spPr bwMode="auto">
            <a:xfrm>
              <a:off x="5651858" y="3581400"/>
              <a:ext cx="992579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alibri" pitchFamily="34" charset="0"/>
                </a:rPr>
                <a:t>  A1</a:t>
              </a:r>
              <a:r>
                <a: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alibri" pitchFamily="34" charset="0"/>
                </a:rPr>
                <a:t>: </a:t>
              </a:r>
              <a:r>
                <a:rPr lang="en-US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alibri" pitchFamily="34" charset="0"/>
                </a:rPr>
                <a:t>x=0</a:t>
              </a:r>
            </a:p>
            <a:p>
              <a:endPara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itchFamily="34" charset="0"/>
              </a:endParaRPr>
            </a:p>
            <a:p>
              <a:r>
                <a: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alibri" pitchFamily="34" charset="0"/>
                </a:rPr>
                <a:t>  </a:t>
              </a:r>
              <a:r>
                <a:rPr lang="en-US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alibri" pitchFamily="34" charset="0"/>
                </a:rPr>
                <a:t>A2</a:t>
              </a:r>
              <a:r>
                <a: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alibri" pitchFamily="34" charset="0"/>
                </a:rPr>
                <a:t>: y=0</a:t>
              </a:r>
            </a:p>
          </p:txBody>
        </p:sp>
        <p:sp>
          <p:nvSpPr>
            <p:cNvPr id="17" name="TextBox 4"/>
            <p:cNvSpPr txBox="1">
              <a:spLocks noChangeArrowheads="1"/>
            </p:cNvSpPr>
            <p:nvPr/>
          </p:nvSpPr>
          <p:spPr bwMode="auto">
            <a:xfrm>
              <a:off x="7285955" y="3581400"/>
              <a:ext cx="1743745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dirty="0" smtClean="0">
                  <a:solidFill>
                    <a:schemeClr val="accent3"/>
                  </a:solidFill>
                  <a:latin typeface="Calibri" pitchFamily="34" charset="0"/>
                </a:rPr>
                <a:t> B1</a:t>
              </a:r>
              <a:r>
                <a:rPr lang="en-US" dirty="0">
                  <a:solidFill>
                    <a:schemeClr val="accent3"/>
                  </a:solidFill>
                  <a:latin typeface="Calibri" pitchFamily="34" charset="0"/>
                </a:rPr>
                <a:t>: </a:t>
              </a:r>
              <a:r>
                <a:rPr lang="en-US" dirty="0" smtClean="0">
                  <a:solidFill>
                    <a:schemeClr val="accent3"/>
                  </a:solidFill>
                  <a:latin typeface="Calibri" pitchFamily="34" charset="0"/>
                </a:rPr>
                <a:t>x=1</a:t>
              </a:r>
            </a:p>
            <a:p>
              <a:pPr algn="l"/>
              <a:endParaRPr lang="en-US" dirty="0">
                <a:solidFill>
                  <a:schemeClr val="accent3"/>
                </a:solidFill>
                <a:latin typeface="Calibri" pitchFamily="34" charset="0"/>
              </a:endParaRPr>
            </a:p>
            <a:p>
              <a:pPr algn="l"/>
              <a:r>
                <a:rPr lang="en-US" dirty="0" smtClean="0">
                  <a:solidFill>
                    <a:schemeClr val="accent3"/>
                  </a:solidFill>
                  <a:latin typeface="Calibri" pitchFamily="34" charset="0"/>
                </a:rPr>
                <a:t> B2</a:t>
              </a:r>
              <a:r>
                <a:rPr lang="en-US" dirty="0">
                  <a:solidFill>
                    <a:schemeClr val="accent3"/>
                  </a:solidFill>
                  <a:latin typeface="Calibri" pitchFamily="34" charset="0"/>
                </a:rPr>
                <a:t>: </a:t>
              </a:r>
              <a:r>
                <a:rPr lang="en-US" dirty="0" smtClean="0">
                  <a:solidFill>
                    <a:schemeClr val="accent3"/>
                  </a:solidFill>
                  <a:latin typeface="Calibri" pitchFamily="34" charset="0"/>
                </a:rPr>
                <a:t>if (x==0) y=1</a:t>
              </a:r>
              <a:endParaRPr lang="en-US" dirty="0">
                <a:solidFill>
                  <a:schemeClr val="accent3"/>
                </a:solidFill>
                <a:latin typeface="Calibri" pitchFamily="34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6959600" y="3657600"/>
              <a:ext cx="152400" cy="914400"/>
              <a:chOff x="2438400" y="2057400"/>
              <a:chExt cx="152400" cy="1600200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rot="5400000">
                <a:off x="1638300" y="2857500"/>
                <a:ext cx="16002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1790700" y="2857500"/>
                <a:ext cx="16002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1" name="Straight Arrow Connector 20"/>
          <p:cNvCxnSpPr/>
          <p:nvPr/>
        </p:nvCxnSpPr>
        <p:spPr>
          <a:xfrm flipH="1">
            <a:off x="6184542" y="2931160"/>
            <a:ext cx="8382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250379" y="3500858"/>
            <a:ext cx="75838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5257442" y="2588260"/>
            <a:ext cx="3351511" cy="1295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7949842" y="2550160"/>
            <a:ext cx="659111" cy="571500"/>
            <a:chOff x="8343900" y="1727200"/>
            <a:chExt cx="659111" cy="57150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8343900" y="1765300"/>
              <a:ext cx="659111" cy="533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8673455" y="1727200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</p:grpSp>
      <p:cxnSp>
        <p:nvCxnSpPr>
          <p:cNvPr id="28" name="Straight Arrow Connector 27"/>
          <p:cNvCxnSpPr/>
          <p:nvPr/>
        </p:nvCxnSpPr>
        <p:spPr>
          <a:xfrm>
            <a:off x="5790508" y="3058905"/>
            <a:ext cx="692" cy="30106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317500" y="3022600"/>
            <a:ext cx="4483100" cy="330200"/>
          </a:xfrm>
          <a:prstGeom prst="roundRect">
            <a:avLst/>
          </a:prstGeom>
          <a:solidFill>
            <a:srgbClr val="FFFF00">
              <a:alpha val="2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617131" y="4495800"/>
            <a:ext cx="4037311" cy="2209800"/>
            <a:chOff x="2617131" y="4267200"/>
            <a:chExt cx="4037311" cy="2209800"/>
          </a:xfrm>
        </p:grpSpPr>
        <p:sp>
          <p:nvSpPr>
            <p:cNvPr id="30" name="TextBox 3"/>
            <p:cNvSpPr txBox="1">
              <a:spLocks noChangeArrowheads="1"/>
            </p:cNvSpPr>
            <p:nvPr/>
          </p:nvSpPr>
          <p:spPr bwMode="auto">
            <a:xfrm>
              <a:off x="2921931" y="4445675"/>
              <a:ext cx="1265090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alibri" pitchFamily="34" charset="0"/>
                </a:rPr>
                <a:t>spawn {</a:t>
              </a:r>
              <a:br>
                <a:rPr lang="en-US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alibri" pitchFamily="34" charset="0"/>
                </a:rPr>
              </a:br>
              <a:r>
                <a:rPr lang="en-US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alibri" pitchFamily="34" charset="0"/>
                </a:rPr>
                <a:t>  o1.wait(); </a:t>
              </a:r>
            </a:p>
            <a:p>
              <a:r>
                <a:rPr lang="en-US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alibri" pitchFamily="34" charset="0"/>
                </a:rPr>
                <a:t>  A1</a:t>
              </a:r>
              <a:r>
                <a: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alibri" pitchFamily="34" charset="0"/>
                </a:rPr>
                <a:t>: x=0</a:t>
              </a:r>
            </a:p>
            <a:p>
              <a:r>
                <a: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alibri" pitchFamily="34" charset="0"/>
                </a:rPr>
                <a:t>  </a:t>
              </a:r>
              <a:r>
                <a:rPr lang="en-US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alibri" pitchFamily="34" charset="0"/>
                </a:rPr>
                <a:t>A2</a:t>
              </a:r>
              <a:r>
                <a: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alibri" pitchFamily="34" charset="0"/>
                </a:rPr>
                <a:t>: </a:t>
              </a:r>
              <a:r>
                <a:rPr lang="en-US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alibri" pitchFamily="34" charset="0"/>
                </a:rPr>
                <a:t>y=0</a:t>
              </a:r>
            </a:p>
            <a:p>
              <a:r>
                <a: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alibri" pitchFamily="34" charset="0"/>
                </a:rPr>
                <a:t> </a:t>
              </a:r>
              <a:r>
                <a:rPr lang="en-US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alibri" pitchFamily="34" charset="0"/>
                </a:rPr>
                <a:t> o2.signal()</a:t>
              </a:r>
            </a:p>
            <a:p>
              <a:r>
                <a:rPr lang="en-US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alibri" pitchFamily="34" charset="0"/>
                </a:rPr>
                <a:t>}</a:t>
              </a:r>
            </a:p>
          </p:txBody>
        </p:sp>
        <p:sp>
          <p:nvSpPr>
            <p:cNvPr id="31" name="TextBox 4"/>
            <p:cNvSpPr txBox="1">
              <a:spLocks noChangeArrowheads="1"/>
            </p:cNvSpPr>
            <p:nvPr/>
          </p:nvSpPr>
          <p:spPr bwMode="auto">
            <a:xfrm>
              <a:off x="4810386" y="4445675"/>
              <a:ext cx="1844056" cy="203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dirty="0" smtClean="0">
                  <a:solidFill>
                    <a:schemeClr val="accent3"/>
                  </a:solidFill>
                  <a:latin typeface="Calibri" pitchFamily="34" charset="0"/>
                </a:rPr>
                <a:t>spawn { </a:t>
              </a:r>
            </a:p>
            <a:p>
              <a:pPr algn="l"/>
              <a:r>
                <a:rPr lang="en-US" dirty="0" smtClean="0">
                  <a:solidFill>
                    <a:schemeClr val="accent3"/>
                  </a:solidFill>
                  <a:latin typeface="Calibri" pitchFamily="34" charset="0"/>
                </a:rPr>
                <a:t>B1</a:t>
              </a:r>
              <a:r>
                <a:rPr lang="en-US" dirty="0">
                  <a:solidFill>
                    <a:schemeClr val="accent3"/>
                  </a:solidFill>
                  <a:latin typeface="Calibri" pitchFamily="34" charset="0"/>
                </a:rPr>
                <a:t>: </a:t>
              </a:r>
              <a:r>
                <a:rPr lang="en-US" dirty="0" smtClean="0">
                  <a:solidFill>
                    <a:schemeClr val="accent3"/>
                  </a:solidFill>
                  <a:latin typeface="Calibri" pitchFamily="34" charset="0"/>
                </a:rPr>
                <a:t>x=1</a:t>
              </a:r>
            </a:p>
            <a:p>
              <a:pPr algn="l"/>
              <a:r>
                <a:rPr lang="en-US" dirty="0" smtClean="0">
                  <a:solidFill>
                    <a:schemeClr val="accent3"/>
                  </a:solidFill>
                  <a:latin typeface="Calibri" pitchFamily="34" charset="0"/>
                </a:rPr>
                <a:t>o1.signal()</a:t>
              </a:r>
              <a:endParaRPr lang="en-US" dirty="0">
                <a:solidFill>
                  <a:schemeClr val="accent3"/>
                </a:solidFill>
                <a:latin typeface="Calibri" pitchFamily="34" charset="0"/>
              </a:endParaRPr>
            </a:p>
            <a:p>
              <a:pPr algn="l"/>
              <a:r>
                <a:rPr lang="en-US" dirty="0" smtClean="0">
                  <a:solidFill>
                    <a:schemeClr val="accent3"/>
                  </a:solidFill>
                  <a:latin typeface="Calibri" pitchFamily="34" charset="0"/>
                </a:rPr>
                <a:t>o2.wait()</a:t>
              </a:r>
            </a:p>
            <a:p>
              <a:pPr algn="l"/>
              <a:r>
                <a:rPr lang="en-US" dirty="0" smtClean="0">
                  <a:solidFill>
                    <a:schemeClr val="accent3"/>
                  </a:solidFill>
                  <a:latin typeface="Calibri" pitchFamily="34" charset="0"/>
                </a:rPr>
                <a:t>B2</a:t>
              </a:r>
              <a:r>
                <a:rPr lang="en-US" dirty="0">
                  <a:solidFill>
                    <a:schemeClr val="accent3"/>
                  </a:solidFill>
                  <a:latin typeface="Calibri" pitchFamily="34" charset="0"/>
                </a:rPr>
                <a:t>: </a:t>
              </a:r>
              <a:r>
                <a:rPr lang="en-US" dirty="0" smtClean="0">
                  <a:solidFill>
                    <a:schemeClr val="accent3"/>
                  </a:solidFill>
                  <a:latin typeface="Calibri" pitchFamily="34" charset="0"/>
                </a:rPr>
                <a:t>if (x==0) y=1</a:t>
              </a:r>
            </a:p>
            <a:p>
              <a:pPr algn="l"/>
              <a:r>
                <a:rPr lang="en-US" dirty="0">
                  <a:solidFill>
                    <a:schemeClr val="accent3"/>
                  </a:solidFill>
                  <a:latin typeface="Calibri" pitchFamily="34" charset="0"/>
                </a:rPr>
                <a:t>}</a:t>
              </a:r>
              <a:endParaRPr lang="en-US" dirty="0" smtClean="0">
                <a:solidFill>
                  <a:schemeClr val="accent3"/>
                </a:solidFill>
                <a:latin typeface="Calibri" pitchFamily="34" charset="0"/>
              </a:endParaRPr>
            </a:p>
            <a:p>
              <a:pPr algn="l"/>
              <a:endParaRPr lang="en-US" dirty="0">
                <a:solidFill>
                  <a:schemeClr val="accent3"/>
                </a:solidFill>
                <a:latin typeface="Calibri" pitchFamily="34" charset="0"/>
              </a:endParaRPr>
            </a:p>
          </p:txBody>
        </p:sp>
        <p:grpSp>
          <p:nvGrpSpPr>
            <p:cNvPr id="32" name="Group 14"/>
            <p:cNvGrpSpPr/>
            <p:nvPr/>
          </p:nvGrpSpPr>
          <p:grpSpPr>
            <a:xfrm>
              <a:off x="4368442" y="4474339"/>
              <a:ext cx="152400" cy="1725662"/>
              <a:chOff x="2438400" y="2057400"/>
              <a:chExt cx="152400" cy="1600200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rot="5400000">
                <a:off x="1638300" y="2857500"/>
                <a:ext cx="16002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>
                <a:off x="1790700" y="2857500"/>
                <a:ext cx="16002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Rounded Rectangle 5"/>
            <p:cNvSpPr/>
            <p:nvPr/>
          </p:nvSpPr>
          <p:spPr>
            <a:xfrm>
              <a:off x="2617131" y="4267200"/>
              <a:ext cx="3961111" cy="2107525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 flipH="1" flipV="1">
            <a:off x="3999637" y="5183139"/>
            <a:ext cx="8382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31" idx="1"/>
          </p:cNvCxnSpPr>
          <p:nvPr/>
        </p:nvCxnSpPr>
        <p:spPr>
          <a:xfrm flipV="1">
            <a:off x="4127500" y="5689938"/>
            <a:ext cx="682886" cy="2552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42965" y="1524000"/>
            <a:ext cx="7210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ym typeface="Math A"/>
              </a:rPr>
              <a:t> = </a:t>
            </a:r>
            <a:r>
              <a:rPr lang="en-US" sz="2000" dirty="0" smtClean="0"/>
              <a:t>(A1 &lt; B1 </a:t>
            </a:r>
            <a:r>
              <a:rPr lang="en-US" sz="2000" dirty="0" smtClean="0">
                <a:sym typeface="Math B"/>
              </a:rPr>
              <a:t> </a:t>
            </a:r>
            <a:r>
              <a:rPr lang="en-US" sz="2000" dirty="0" smtClean="0"/>
              <a:t>B1 </a:t>
            </a:r>
            <a:r>
              <a:rPr lang="en-US" sz="2000" dirty="0"/>
              <a:t>&lt; </a:t>
            </a:r>
            <a:r>
              <a:rPr lang="en-US" sz="2000" dirty="0" smtClean="0"/>
              <a:t>A1) </a:t>
            </a:r>
            <a:r>
              <a:rPr lang="en-US" sz="2000" dirty="0" smtClean="0">
                <a:sym typeface="Math B"/>
              </a:rPr>
              <a:t></a:t>
            </a:r>
            <a:r>
              <a:rPr lang="en-US" sz="2000" dirty="0" smtClean="0"/>
              <a:t> </a:t>
            </a:r>
            <a:r>
              <a:rPr lang="en-US" sz="2000" dirty="0"/>
              <a:t>(A1 &lt; </a:t>
            </a:r>
            <a:r>
              <a:rPr lang="en-US" sz="2000" dirty="0" smtClean="0"/>
              <a:t>B2 </a:t>
            </a:r>
            <a:r>
              <a:rPr lang="en-US" sz="2000" dirty="0">
                <a:sym typeface="Math B"/>
              </a:rPr>
              <a:t> </a:t>
            </a:r>
            <a:r>
              <a:rPr lang="en-US" sz="2000" dirty="0" smtClean="0"/>
              <a:t>B2 </a:t>
            </a:r>
            <a:r>
              <a:rPr lang="en-US" sz="2000" dirty="0"/>
              <a:t>&lt; A1</a:t>
            </a:r>
            <a:r>
              <a:rPr lang="en-US" sz="2000" dirty="0" smtClean="0"/>
              <a:t>)</a:t>
            </a:r>
            <a:r>
              <a:rPr lang="en-US" sz="2000" dirty="0">
                <a:sym typeface="Math B"/>
              </a:rPr>
              <a:t> </a:t>
            </a:r>
            <a:r>
              <a:rPr lang="en-US" sz="2000" dirty="0"/>
              <a:t> (</a:t>
            </a:r>
            <a:r>
              <a:rPr lang="en-US" sz="2000" dirty="0" smtClean="0"/>
              <a:t>A2 </a:t>
            </a:r>
            <a:r>
              <a:rPr lang="en-US" sz="2000" dirty="0"/>
              <a:t>&lt; B2 </a:t>
            </a:r>
            <a:r>
              <a:rPr lang="en-US" sz="2000" dirty="0">
                <a:sym typeface="Math B"/>
              </a:rPr>
              <a:t> </a:t>
            </a:r>
            <a:r>
              <a:rPr lang="en-US" sz="2000" dirty="0"/>
              <a:t>B2 &lt; </a:t>
            </a:r>
            <a:r>
              <a:rPr lang="en-US" sz="2000" dirty="0" smtClean="0"/>
              <a:t>A2)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49032" y="3762702"/>
            <a:ext cx="4392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Eliminated deadlocking/redundant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56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reality…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772400" cy="502920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1 void update(double[] B, double[] C) {</a:t>
            </a:r>
          </a:p>
          <a:p>
            <a:pPr marL="68580" indent="0"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2 spawn {</a:t>
            </a:r>
          </a:p>
          <a:p>
            <a:pPr marL="68580" indent="0"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3   for (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=1;i &lt;=n;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++) {</a:t>
            </a:r>
          </a:p>
          <a:p>
            <a:pPr marL="68580" indent="0"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4    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ci = 2*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68580" indent="0"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5     double t1 = C[ci];  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{</a:t>
            </a:r>
            <a:r>
              <a:rPr lang="en-US" sz="15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R:({AC},{2 ≤ ci ≤ 2*n})}</a:t>
            </a:r>
          </a:p>
          <a:p>
            <a:pPr marL="68580" indent="0"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6     B[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] = t1; 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	    </a:t>
            </a:r>
            <a:r>
              <a:rPr lang="en-US" sz="15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{</a:t>
            </a:r>
            <a:r>
              <a:rPr lang="en-US" sz="15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W:({AB},{1 ≤ </a:t>
            </a:r>
            <a:r>
              <a:rPr lang="en-US" sz="1500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5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≤ n})}</a:t>
            </a:r>
          </a:p>
          <a:p>
            <a:pPr marL="68580" indent="0"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7   }</a:t>
            </a:r>
          </a:p>
          <a:p>
            <a:pPr marL="68580" indent="0"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8 }</a:t>
            </a:r>
          </a:p>
          <a:p>
            <a:pPr marL="68580" indent="0"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9 spawn {</a:t>
            </a:r>
          </a:p>
          <a:p>
            <a:pPr marL="68580" indent="0"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10  for (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j=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n;j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&lt;=2*n; j++) {</a:t>
            </a:r>
          </a:p>
          <a:p>
            <a:pPr marL="68580" indent="0"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11   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cj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= 2*j+1;</a:t>
            </a:r>
          </a:p>
          <a:p>
            <a:pPr marL="68580" indent="0"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12    double t2 = C[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cj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];  </a:t>
            </a:r>
            <a:r>
              <a:rPr lang="en-US" sz="15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{R:({AC},{2*n+1 ≤ </a:t>
            </a:r>
            <a:r>
              <a:rPr lang="en-US" sz="1500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cj</a:t>
            </a:r>
            <a:r>
              <a:rPr lang="en-US" sz="15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≤ 4*n+1})}</a:t>
            </a:r>
          </a:p>
          <a:p>
            <a:pPr marL="68580" indent="0"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13    B[j] = t2;  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	   </a:t>
            </a:r>
            <a:r>
              <a:rPr lang="en-US" sz="15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{</a:t>
            </a:r>
            <a:r>
              <a:rPr lang="en-US" sz="15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W:({AB},{n ≤ j ≤ 2*n})}</a:t>
            </a:r>
          </a:p>
          <a:p>
            <a:pPr marL="68580" indent="0"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14  }</a:t>
            </a:r>
          </a:p>
          <a:p>
            <a:pPr marL="68580" indent="0"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15 }</a:t>
            </a:r>
          </a:p>
          <a:p>
            <a:pPr marL="68580" indent="0"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16}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6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grpSp>
        <p:nvGrpSpPr>
          <p:cNvPr id="89" name="Group 88"/>
          <p:cNvGrpSpPr/>
          <p:nvPr/>
        </p:nvGrpSpPr>
        <p:grpSpPr>
          <a:xfrm>
            <a:off x="533400" y="129676"/>
            <a:ext cx="3581400" cy="2359524"/>
            <a:chOff x="533400" y="228600"/>
            <a:chExt cx="3581400" cy="2359524"/>
          </a:xfrm>
        </p:grpSpPr>
        <p:sp>
          <p:nvSpPr>
            <p:cNvPr id="5" name="Rectangle 4"/>
            <p:cNvSpPr/>
            <p:nvPr/>
          </p:nvSpPr>
          <p:spPr>
            <a:xfrm>
              <a:off x="1099814" y="1557567"/>
              <a:ext cx="2286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28414" y="1557567"/>
              <a:ext cx="2286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57014" y="1557567"/>
              <a:ext cx="2286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242814" y="1557567"/>
              <a:ext cx="228600" cy="381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194106" y="1557567"/>
              <a:ext cx="2286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41006" y="1499123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2614" y="1536113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614" y="628950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99814" y="636232"/>
              <a:ext cx="2286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28414" y="636232"/>
              <a:ext cx="2286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557014" y="636232"/>
              <a:ext cx="2286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309614" y="636232"/>
              <a:ext cx="2286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538214" y="636232"/>
              <a:ext cx="2286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99450" y="577788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38277" y="992335"/>
              <a:ext cx="771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4*n+1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94106" y="1906896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2*n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73180" y="190689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99814" y="99233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91064" y="294619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2*</a:t>
              </a:r>
              <a:r>
                <a:rPr lang="en-US" dirty="0" err="1" smtClean="0"/>
                <a:t>i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61450" y="152649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206598" y="1912075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215334" y="1228192"/>
              <a:ext cx="349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i,j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491406" y="617282"/>
              <a:ext cx="2286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05698" y="594804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489996" y="294619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2*j+1</a:t>
              </a:r>
              <a:endParaRPr lang="en-US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33400" y="228600"/>
              <a:ext cx="3581400" cy="235952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263698" y="618592"/>
              <a:ext cx="2286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14114" y="2218792"/>
              <a:ext cx="2044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pc(1) = 6, pc(2) = 13</a:t>
              </a:r>
              <a:endParaRPr lang="en-US" dirty="0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953000" y="2821466"/>
            <a:ext cx="3581400" cy="2144234"/>
            <a:chOff x="4953000" y="3276600"/>
            <a:chExt cx="3581400" cy="2144234"/>
          </a:xfrm>
        </p:grpSpPr>
        <p:sp>
          <p:nvSpPr>
            <p:cNvPr id="33" name="Rectangle 32"/>
            <p:cNvSpPr/>
            <p:nvPr/>
          </p:nvSpPr>
          <p:spPr>
            <a:xfrm>
              <a:off x="5519414" y="4412579"/>
              <a:ext cx="2286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748014" y="4412579"/>
              <a:ext cx="2286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976614" y="4412579"/>
              <a:ext cx="2286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662414" y="4412579"/>
              <a:ext cx="2286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613706" y="4412579"/>
              <a:ext cx="2286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260606" y="4354135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062214" y="4391125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062214" y="3618365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519414" y="3625647"/>
              <a:ext cx="2286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748014" y="3625647"/>
              <a:ext cx="2286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976614" y="3625647"/>
              <a:ext cx="2286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729214" y="3625647"/>
              <a:ext cx="2286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957814" y="3625647"/>
              <a:ext cx="2286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319050" y="3567203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757877" y="3959448"/>
              <a:ext cx="771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4*n+1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613706" y="4754474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2*n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483795" y="473960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483795" y="393422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081050" y="4381508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626198" y="475965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664670" y="4060902"/>
              <a:ext cx="2391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</a:t>
              </a:r>
              <a:endParaRPr lang="en-US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911006" y="3606697"/>
              <a:ext cx="2286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325298" y="3584219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738614" y="3276600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2*j+1</a:t>
              </a:r>
              <a:endParaRPr lang="en-US" dirty="0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4953000" y="3276600"/>
              <a:ext cx="3581400" cy="212265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633714" y="5051502"/>
              <a:ext cx="1117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pc(2) = 13</a:t>
              </a:r>
              <a:endParaRPr lang="en-US" dirty="0"/>
            </a:p>
          </p:txBody>
        </p:sp>
      </p:grpSp>
      <p:cxnSp>
        <p:nvCxnSpPr>
          <p:cNvPr id="60" name="Straight Connector 59"/>
          <p:cNvCxnSpPr/>
          <p:nvPr/>
        </p:nvCxnSpPr>
        <p:spPr>
          <a:xfrm>
            <a:off x="304800" y="2603500"/>
            <a:ext cx="84582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/>
          <p:cNvGrpSpPr/>
          <p:nvPr/>
        </p:nvGrpSpPr>
        <p:grpSpPr>
          <a:xfrm>
            <a:off x="533400" y="2847868"/>
            <a:ext cx="3581400" cy="2194032"/>
            <a:chOff x="533400" y="2911368"/>
            <a:chExt cx="3581400" cy="2194032"/>
          </a:xfrm>
        </p:grpSpPr>
        <p:sp>
          <p:nvSpPr>
            <p:cNvPr id="61" name="Rectangle 60"/>
            <p:cNvSpPr/>
            <p:nvPr/>
          </p:nvSpPr>
          <p:spPr>
            <a:xfrm>
              <a:off x="1099814" y="4053245"/>
              <a:ext cx="2286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328414" y="4053245"/>
              <a:ext cx="2286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557014" y="4053245"/>
              <a:ext cx="2286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242814" y="4053245"/>
              <a:ext cx="2286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194106" y="4053245"/>
              <a:ext cx="2286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841006" y="3994801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42614" y="4031791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42614" y="3226731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099814" y="3234013"/>
              <a:ext cx="2286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328414" y="3234013"/>
              <a:ext cx="2286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557014" y="3234013"/>
              <a:ext cx="2286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309614" y="3234013"/>
              <a:ext cx="2286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538214" y="3234013"/>
              <a:ext cx="2286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899450" y="3175569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338277" y="3564891"/>
              <a:ext cx="771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4*n+1</a:t>
              </a:r>
              <a:endParaRPr lang="en-US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194106" y="4387706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2*n</a:t>
              </a:r>
              <a:endParaRPr lang="en-US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071629" y="438770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071629" y="356489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246970" y="3745468"/>
              <a:ext cx="237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</a:t>
              </a:r>
              <a:endParaRPr lang="en-US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362200" y="2911368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2*</a:t>
              </a:r>
              <a:r>
                <a:rPr lang="en-US" dirty="0" err="1" smtClean="0"/>
                <a:t>i</a:t>
              </a:r>
              <a:endParaRPr lang="en-US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661450" y="4022174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206598" y="438770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endParaRPr lang="en-US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491406" y="3215063"/>
              <a:ext cx="2286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905698" y="3192585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533400" y="2911368"/>
              <a:ext cx="3581400" cy="219403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214114" y="4736068"/>
              <a:ext cx="10005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pc(1) = 6</a:t>
              </a:r>
              <a:endParaRPr lang="en-US" dirty="0"/>
            </a:p>
          </p:txBody>
        </p:sp>
      </p:grpSp>
      <p:cxnSp>
        <p:nvCxnSpPr>
          <p:cNvPr id="90" name="Straight Connector 89"/>
          <p:cNvCxnSpPr/>
          <p:nvPr/>
        </p:nvCxnSpPr>
        <p:spPr>
          <a:xfrm>
            <a:off x="304800" y="5194300"/>
            <a:ext cx="84582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5067300" y="5334000"/>
            <a:ext cx="3352800" cy="1447800"/>
            <a:chOff x="533400" y="2514600"/>
            <a:chExt cx="3352800" cy="1447800"/>
          </a:xfrm>
        </p:grpSpPr>
        <p:sp>
          <p:nvSpPr>
            <p:cNvPr id="91" name="TextBox 90"/>
            <p:cNvSpPr txBox="1"/>
            <p:nvPr/>
          </p:nvSpPr>
          <p:spPr>
            <a:xfrm>
              <a:off x="642614" y="3048000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42614" y="2604110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231421" y="2604110"/>
              <a:ext cx="2555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{ 2*n+1 &lt;= </a:t>
              </a:r>
              <a:r>
                <a:rPr lang="en-US" dirty="0" err="1" smtClean="0"/>
                <a:t>idx</a:t>
              </a:r>
              <a:r>
                <a:rPr lang="en-US" dirty="0" smtClean="0"/>
                <a:t> &lt;= 4*n+1 }</a:t>
              </a:r>
              <a:endParaRPr lang="en-US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221855" y="3048000"/>
              <a:ext cx="18582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{ n &lt;= </a:t>
              </a:r>
              <a:r>
                <a:rPr lang="en-US" dirty="0" err="1" smtClean="0"/>
                <a:t>idx</a:t>
              </a:r>
              <a:r>
                <a:rPr lang="en-US" dirty="0" smtClean="0"/>
                <a:t> </a:t>
              </a:r>
              <a:r>
                <a:rPr lang="en-US" smtClean="0"/>
                <a:t>&lt;= 2*n </a:t>
              </a:r>
              <a:r>
                <a:rPr lang="en-US" dirty="0" smtClean="0"/>
                <a:t>}</a:t>
              </a:r>
              <a:endParaRPr lang="en-US" dirty="0"/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533400" y="2514600"/>
              <a:ext cx="3352800" cy="1447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214114" y="3505200"/>
              <a:ext cx="1117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pc(2) = 13</a:t>
              </a:r>
              <a:endParaRPr lang="en-US" dirty="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089369" y="5334000"/>
            <a:ext cx="2469462" cy="1447800"/>
            <a:chOff x="533400" y="609600"/>
            <a:chExt cx="2469462" cy="1447800"/>
          </a:xfrm>
        </p:grpSpPr>
        <p:sp>
          <p:nvSpPr>
            <p:cNvPr id="98" name="TextBox 97"/>
            <p:cNvSpPr txBox="1"/>
            <p:nvPr/>
          </p:nvSpPr>
          <p:spPr>
            <a:xfrm>
              <a:off x="639518" y="1143000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39518" y="706743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533400" y="609600"/>
              <a:ext cx="2469462" cy="1447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149470" y="689585"/>
              <a:ext cx="18533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{ 2 &lt;= </a:t>
              </a:r>
              <a:r>
                <a:rPr lang="en-US" dirty="0" err="1" smtClean="0"/>
                <a:t>idx</a:t>
              </a:r>
              <a:r>
                <a:rPr lang="en-US" smtClean="0"/>
                <a:t> &lt;= </a:t>
              </a:r>
              <a:r>
                <a:rPr lang="en-US" dirty="0" smtClean="0"/>
                <a:t>2*n }</a:t>
              </a:r>
              <a:endParaRPr lang="en-US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139904" y="1143000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{ 1 &lt;= </a:t>
              </a:r>
              <a:r>
                <a:rPr lang="en-US" dirty="0" err="1" smtClean="0"/>
                <a:t>idx</a:t>
              </a:r>
              <a:r>
                <a:rPr lang="en-US" dirty="0" smtClean="0"/>
                <a:t> &lt;= n }</a:t>
              </a:r>
              <a:endParaRPr lang="en-US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214114" y="1600200"/>
              <a:ext cx="10005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pc(1) = 6</a:t>
              </a:r>
              <a:endParaRPr lang="en-US" dirty="0"/>
            </a:p>
          </p:txBody>
        </p:sp>
      </p:grpSp>
      <p:sp>
        <p:nvSpPr>
          <p:cNvPr id="105" name="Rectangle 104"/>
          <p:cNvSpPr/>
          <p:nvPr/>
        </p:nvSpPr>
        <p:spPr>
          <a:xfrm>
            <a:off x="4191000" y="389636"/>
            <a:ext cx="4953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spawn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{ …</a:t>
            </a:r>
            <a:endParaRPr lang="en-US" sz="1600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6858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6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B[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 = t1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6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{ W</a:t>
            </a:r>
            <a:r>
              <a:rPr lang="en-US" sz="16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:({AB},{1 ≤ </a:t>
            </a:r>
            <a:r>
              <a:rPr lang="en-US" sz="1600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≤ n})}</a:t>
            </a:r>
          </a:p>
          <a:p>
            <a:pPr marL="68580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… }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68580" indent="0">
              <a:buNone/>
            </a:pP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68580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9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spawn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{ …</a:t>
            </a:r>
            <a:endParaRPr lang="en-US" sz="1600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6858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13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B[j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 = t2; </a:t>
            </a:r>
            <a:r>
              <a:rPr lang="en-US" sz="16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{W</a:t>
            </a:r>
            <a:r>
              <a:rPr lang="en-US" sz="16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:({AB},{n ≤ j ≤ 2*n})}</a:t>
            </a:r>
          </a:p>
          <a:p>
            <a:pPr marL="68580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… }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-366125" y="1169542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Concrete 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 rot="16200000">
            <a:off x="-382953" y="3736641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Cartesian 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 rot="16200000">
            <a:off x="-145621" y="5679243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Abstract </a:t>
            </a:r>
            <a:br>
              <a:rPr lang="en-US" dirty="0" smtClean="0"/>
            </a:br>
            <a:r>
              <a:rPr lang="en-US" dirty="0" smtClean="0"/>
              <a:t>Numerical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26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4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4516160"/>
            <a:ext cx="214655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250" dirty="0" smtClean="0"/>
              <a:t>P </a:t>
            </a:r>
            <a:r>
              <a:rPr lang="en-US" sz="6250" dirty="0" smtClean="0">
                <a:sym typeface="Math C"/>
              </a:rPr>
              <a:t></a:t>
            </a:r>
            <a:r>
              <a:rPr lang="en-US" sz="6250" baseline="-25000" dirty="0" smtClean="0">
                <a:sym typeface="Symbol"/>
              </a:rPr>
              <a:t></a:t>
            </a:r>
            <a:r>
              <a:rPr lang="en-US" sz="6250" dirty="0" smtClean="0">
                <a:sym typeface="Math C"/>
              </a:rPr>
              <a:t> S</a:t>
            </a:r>
            <a:endParaRPr lang="en-US" sz="6250" dirty="0"/>
          </a:p>
        </p:txBody>
      </p:sp>
      <p:grpSp>
        <p:nvGrpSpPr>
          <p:cNvPr id="8" name="Group 7"/>
          <p:cNvGrpSpPr/>
          <p:nvPr/>
        </p:nvGrpSpPr>
        <p:grpSpPr>
          <a:xfrm>
            <a:off x="1219200" y="1546623"/>
            <a:ext cx="6631944" cy="2461381"/>
            <a:chOff x="1129856" y="4419412"/>
            <a:chExt cx="6631944" cy="2058786"/>
          </a:xfrm>
        </p:grpSpPr>
        <p:sp>
          <p:nvSpPr>
            <p:cNvPr id="9" name="TextBox 8"/>
            <p:cNvSpPr txBox="1"/>
            <p:nvPr/>
          </p:nvSpPr>
          <p:spPr>
            <a:xfrm>
              <a:off x="2389785" y="4419412"/>
              <a:ext cx="4112087" cy="1557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500" dirty="0" smtClean="0"/>
                <a:t>P </a:t>
              </a:r>
              <a:r>
                <a:rPr lang="en-US" sz="11500" dirty="0" smtClean="0">
                  <a:sym typeface="Math B"/>
                </a:rPr>
                <a:t></a:t>
              </a:r>
              <a:r>
                <a:rPr lang="en-US" sz="11500" baseline="-25000" dirty="0" smtClean="0">
                  <a:sym typeface="Symbol"/>
                </a:rPr>
                <a:t></a:t>
              </a:r>
              <a:r>
                <a:rPr lang="en-US" sz="11500" dirty="0" smtClean="0">
                  <a:sym typeface="Math C"/>
                </a:rPr>
                <a:t> </a:t>
              </a:r>
              <a:r>
                <a:rPr lang="en-US" sz="11500" dirty="0" smtClean="0">
                  <a:solidFill>
                    <a:srgbClr val="FFFF00"/>
                  </a:solidFill>
                  <a:sym typeface="Math C"/>
                </a:rPr>
                <a:t>S’</a:t>
              </a:r>
              <a:endParaRPr lang="en-US" sz="11500" dirty="0">
                <a:solidFill>
                  <a:srgbClr val="FFFF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29856" y="5989072"/>
              <a:ext cx="6631944" cy="489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Relax the specification (but to what?)</a:t>
              </a:r>
              <a:endParaRPr lang="en-US" sz="3200" dirty="0"/>
            </a:p>
          </p:txBody>
        </p:sp>
      </p:grp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r>
              <a:rPr lang="en-US" dirty="0" smtClean="0"/>
              <a:t>Alternatively…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7086" y="5842000"/>
            <a:ext cx="7791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Cousot</a:t>
            </a:r>
            <a:r>
              <a:rPr lang="en-US" sz="1400" dirty="0"/>
              <a:t>, </a:t>
            </a:r>
            <a:r>
              <a:rPr lang="en-US" sz="1400" dirty="0" err="1" smtClean="0"/>
              <a:t>Cousot</a:t>
            </a:r>
            <a:r>
              <a:rPr lang="en-US" sz="1400" dirty="0"/>
              <a:t>, </a:t>
            </a:r>
            <a:r>
              <a:rPr lang="en-US" sz="1400" dirty="0" err="1" smtClean="0"/>
              <a:t>Fahndrich</a:t>
            </a:r>
            <a:r>
              <a:rPr lang="en-US" sz="1400" dirty="0"/>
              <a:t>, and </a:t>
            </a:r>
            <a:r>
              <a:rPr lang="en-US" sz="1400" dirty="0" err="1" smtClean="0"/>
              <a:t>Logozzo</a:t>
            </a:r>
            <a:r>
              <a:rPr lang="en-US" sz="1400" dirty="0" smtClean="0"/>
              <a:t>. </a:t>
            </a:r>
            <a:r>
              <a:rPr lang="en-US" sz="1400" b="1" dirty="0"/>
              <a:t>Automatic Inference of Necessary </a:t>
            </a:r>
            <a:r>
              <a:rPr lang="en-US" sz="1400" b="1" dirty="0" smtClean="0"/>
              <a:t>Preconditions. VMCAI’13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6245423"/>
            <a:ext cx="8236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Henzinger</a:t>
            </a:r>
            <a:r>
              <a:rPr lang="en-US" sz="1400" dirty="0"/>
              <a:t>, </a:t>
            </a:r>
            <a:r>
              <a:rPr lang="en-US" sz="1400" dirty="0" smtClean="0"/>
              <a:t>Kirsch</a:t>
            </a:r>
            <a:r>
              <a:rPr lang="en-US" sz="1400" dirty="0"/>
              <a:t>, </a:t>
            </a:r>
            <a:r>
              <a:rPr lang="en-US" sz="1400" dirty="0" smtClean="0"/>
              <a:t>Payer</a:t>
            </a:r>
            <a:r>
              <a:rPr lang="en-US" sz="1400" dirty="0"/>
              <a:t>, </a:t>
            </a:r>
            <a:r>
              <a:rPr lang="en-US" sz="1400" dirty="0" err="1" smtClean="0"/>
              <a:t>Sezgin</a:t>
            </a:r>
            <a:r>
              <a:rPr lang="en-US" sz="1400" dirty="0"/>
              <a:t>, </a:t>
            </a:r>
            <a:r>
              <a:rPr lang="en-US" sz="1400" dirty="0" err="1" smtClean="0"/>
              <a:t>Sokolova</a:t>
            </a:r>
            <a:r>
              <a:rPr lang="en-US" sz="1400" dirty="0" smtClean="0"/>
              <a:t>. </a:t>
            </a:r>
            <a:r>
              <a:rPr lang="en-US" sz="1400" b="1" dirty="0"/>
              <a:t>Quantitative relaxation of concurrent data structures</a:t>
            </a:r>
            <a:r>
              <a:rPr lang="en-US" sz="1400" b="1" dirty="0" smtClean="0"/>
              <a:t>. POPL’13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67175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557628"/>
              </p:ext>
            </p:extLst>
          </p:nvPr>
        </p:nvGraphicFramePr>
        <p:xfrm>
          <a:off x="762000" y="1981200"/>
          <a:ext cx="7957504" cy="3383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51077"/>
                <a:gridCol w="3478530"/>
                <a:gridCol w="698437"/>
                <a:gridCol w="1184593"/>
                <a:gridCol w="13448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Program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Description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Octagon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Polyhedra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CRYPT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IDEA encryption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249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Wingdings 2"/>
                        </a:rPr>
                        <a:t>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Wingdings 2"/>
                        </a:rPr>
                        <a:t>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MOLDYN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Molecular dynamics simulation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579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Wingdings 2"/>
                        </a:rPr>
                        <a:t>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Wingdings 2"/>
                        </a:rPr>
                        <a:t>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Successive over-relaxation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119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Wingdings 2"/>
                        </a:rPr>
                        <a:t>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Wingdings 2"/>
                        </a:rPr>
                        <a:t>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LUFACT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LU Factorization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265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Wingdings 2"/>
                        </a:rPr>
                        <a:t>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Wingdings 2"/>
                        </a:rPr>
                        <a:t>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SERIES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Fourier coefficient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228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Wingdings 2"/>
                        </a:rPr>
                        <a:t>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Wingdings 2"/>
                        </a:rPr>
                        <a:t>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SPARSE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Sparse matrix multiplication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Wingdings 2"/>
                        </a:rPr>
                        <a:t>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Wingdings 2"/>
                        </a:rPr>
                        <a:t>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481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Intra-Thread Ordering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1950240"/>
          </a:xfrm>
        </p:spPr>
        <p:txBody>
          <a:bodyPr>
            <a:normAutofit/>
          </a:bodyPr>
          <a:lstStyle/>
          <a:p>
            <a:pPr marL="4114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en-US" sz="3200" dirty="0">
                <a:solidFill>
                  <a:srgbClr val="FFFF00"/>
                </a:solidFill>
              </a:rPr>
              <a:t>Relaxed ordering due to relaxed memory </a:t>
            </a:r>
            <a:r>
              <a:rPr lang="en-US" sz="3200" dirty="0" smtClean="0">
                <a:solidFill>
                  <a:srgbClr val="FFFF00"/>
                </a:solidFill>
              </a:rPr>
              <a:t>models</a:t>
            </a:r>
            <a:endParaRPr lang="en-US" sz="3200" dirty="0" smtClean="0"/>
          </a:p>
          <a:p>
            <a:pPr lvl="1"/>
            <a:r>
              <a:rPr lang="en-US" dirty="0" smtClean="0"/>
              <a:t>Enforce ordering between operations of the same thread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11351"/>
              </p:ext>
            </p:extLst>
          </p:nvPr>
        </p:nvGraphicFramePr>
        <p:xfrm>
          <a:off x="1143000" y="3733800"/>
          <a:ext cx="7162800" cy="249936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1609794"/>
                <a:gridCol w="555300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Abstraction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New family of abstract memory models 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(partial-coherence abstraction)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Avoid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Ordering constraints</a:t>
                      </a:r>
                    </a:p>
                    <a:p>
                      <a:r>
                        <a:rPr lang="en-US" sz="2000" dirty="0" smtClean="0"/>
                        <a:t>A1 &lt; A2 – a fence is required on</a:t>
                      </a:r>
                      <a:r>
                        <a:rPr lang="en-US" sz="2000" baseline="0" dirty="0" smtClean="0"/>
                        <a:t> all paths </a:t>
                      </a:r>
                      <a:r>
                        <a:rPr lang="en-US" sz="2000" dirty="0" smtClean="0"/>
                        <a:t>between A1</a:t>
                      </a:r>
                      <a:r>
                        <a:rPr lang="en-US" sz="2000" baseline="0" dirty="0" smtClean="0"/>
                        <a:t> to A2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Implement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Memory fence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Nuances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Synthesizer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works on </a:t>
                      </a:r>
                      <a:r>
                        <a:rPr lang="en-US" sz="2000" baseline="0" dirty="0" smtClean="0"/>
                        <a:t>state-based semantics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43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 Buffers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pPr/>
              <a:t>42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3733800" y="2168072"/>
            <a:ext cx="2057400" cy="458817"/>
            <a:chOff x="1143000" y="292100"/>
            <a:chExt cx="2057400" cy="458817"/>
          </a:xfrm>
        </p:grpSpPr>
        <p:sp>
          <p:nvSpPr>
            <p:cNvPr id="6" name="Rounded Rectangle 5"/>
            <p:cNvSpPr/>
            <p:nvPr/>
          </p:nvSpPr>
          <p:spPr>
            <a:xfrm>
              <a:off x="1143000" y="528967"/>
              <a:ext cx="20574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143000" y="528967"/>
              <a:ext cx="2286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371600" y="528967"/>
              <a:ext cx="2286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971800" y="528967"/>
              <a:ext cx="2286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743200" y="528967"/>
              <a:ext cx="2286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600200" y="528967"/>
              <a:ext cx="2286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514600" y="528967"/>
              <a:ext cx="2286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81200" y="292100"/>
              <a:ext cx="439544" cy="381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…</a:t>
              </a:r>
              <a:endParaRPr lang="en-US" sz="2800" dirty="0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1905000" y="2057400"/>
            <a:ext cx="914400" cy="914400"/>
          </a:xfrm>
          <a:prstGeom prst="roundRect">
            <a:avLst/>
          </a:prstGeom>
          <a:solidFill>
            <a:srgbClr val="6E97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A</a:t>
            </a:r>
            <a:endParaRPr lang="en-US" sz="20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6400800" y="2211417"/>
            <a:ext cx="1066800" cy="2082800"/>
          </a:xfrm>
          <a:prstGeom prst="roundRect">
            <a:avLst/>
          </a:prstGeom>
          <a:solidFill>
            <a:srgbClr val="6E97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Main</a:t>
            </a:r>
          </a:p>
          <a:p>
            <a:pPr algn="ctr"/>
            <a:r>
              <a:rPr lang="en-US" sz="1600" b="1" dirty="0" smtClean="0"/>
              <a:t>Memory</a:t>
            </a:r>
            <a:endParaRPr lang="en-US" sz="1600" b="1" dirty="0"/>
          </a:p>
        </p:txBody>
      </p:sp>
      <p:cxnSp>
        <p:nvCxnSpPr>
          <p:cNvPr id="16" name="Curved Connector 15"/>
          <p:cNvCxnSpPr>
            <a:stCxn id="14" idx="3"/>
          </p:cNvCxnSpPr>
          <p:nvPr/>
        </p:nvCxnSpPr>
        <p:spPr>
          <a:xfrm>
            <a:off x="2819400" y="2514600"/>
            <a:ext cx="914400" cy="1314"/>
          </a:xfrm>
          <a:prstGeom prst="curved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>
            <a:off x="5791200" y="2515914"/>
            <a:ext cx="609600" cy="455886"/>
          </a:xfrm>
          <a:prstGeom prst="curved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66"/>
          <p:cNvGrpSpPr/>
          <p:nvPr/>
        </p:nvGrpSpPr>
        <p:grpSpPr>
          <a:xfrm>
            <a:off x="3733800" y="3615872"/>
            <a:ext cx="2057400" cy="458817"/>
            <a:chOff x="1143000" y="292100"/>
            <a:chExt cx="2057400" cy="458817"/>
          </a:xfrm>
        </p:grpSpPr>
        <p:sp>
          <p:nvSpPr>
            <p:cNvPr id="19" name="Rounded Rectangle 18"/>
            <p:cNvSpPr/>
            <p:nvPr/>
          </p:nvSpPr>
          <p:spPr>
            <a:xfrm>
              <a:off x="1143000" y="528967"/>
              <a:ext cx="20574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143000" y="528967"/>
              <a:ext cx="2286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371600" y="528967"/>
              <a:ext cx="2286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971800" y="528967"/>
              <a:ext cx="2286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743200" y="528967"/>
              <a:ext cx="2286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1600200" y="528967"/>
              <a:ext cx="2286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514600" y="528967"/>
              <a:ext cx="2286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81200" y="292100"/>
              <a:ext cx="439544" cy="381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…</a:t>
              </a:r>
              <a:endParaRPr lang="en-US" sz="2800" dirty="0"/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1905000" y="3505200"/>
            <a:ext cx="914400" cy="914400"/>
          </a:xfrm>
          <a:prstGeom prst="roundRect">
            <a:avLst/>
          </a:prstGeom>
          <a:solidFill>
            <a:srgbClr val="6E97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B</a:t>
            </a:r>
            <a:endParaRPr lang="en-US" sz="2000" b="1" dirty="0"/>
          </a:p>
        </p:txBody>
      </p:sp>
      <p:cxnSp>
        <p:nvCxnSpPr>
          <p:cNvPr id="28" name="Curved Connector 27"/>
          <p:cNvCxnSpPr>
            <a:stCxn id="27" idx="3"/>
          </p:cNvCxnSpPr>
          <p:nvPr/>
        </p:nvCxnSpPr>
        <p:spPr>
          <a:xfrm>
            <a:off x="2819400" y="3962400"/>
            <a:ext cx="914400" cy="1314"/>
          </a:xfrm>
          <a:prstGeom prst="curved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flipV="1">
            <a:off x="5791200" y="3657600"/>
            <a:ext cx="609600" cy="306116"/>
          </a:xfrm>
          <a:prstGeom prst="curved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5"/>
          <p:cNvGrpSpPr/>
          <p:nvPr/>
        </p:nvGrpSpPr>
        <p:grpSpPr>
          <a:xfrm>
            <a:off x="3733800" y="1905000"/>
            <a:ext cx="2057400" cy="458817"/>
            <a:chOff x="1143000" y="292100"/>
            <a:chExt cx="2057400" cy="458817"/>
          </a:xfrm>
        </p:grpSpPr>
        <p:sp>
          <p:nvSpPr>
            <p:cNvPr id="42" name="Rounded Rectangle 41"/>
            <p:cNvSpPr/>
            <p:nvPr/>
          </p:nvSpPr>
          <p:spPr>
            <a:xfrm>
              <a:off x="1143000" y="528967"/>
              <a:ext cx="20574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1143000" y="528967"/>
              <a:ext cx="2286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1371600" y="528967"/>
              <a:ext cx="2286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2971800" y="528967"/>
              <a:ext cx="2286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2743200" y="528967"/>
              <a:ext cx="2286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1600200" y="528967"/>
              <a:ext cx="2286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514600" y="528967"/>
              <a:ext cx="2286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981200" y="292100"/>
              <a:ext cx="439544" cy="381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…</a:t>
              </a:r>
              <a:endParaRPr lang="en-US" sz="2800" dirty="0"/>
            </a:p>
          </p:txBody>
        </p:sp>
      </p:grpSp>
      <p:cxnSp>
        <p:nvCxnSpPr>
          <p:cNvPr id="50" name="Curved Connector 49"/>
          <p:cNvCxnSpPr/>
          <p:nvPr/>
        </p:nvCxnSpPr>
        <p:spPr>
          <a:xfrm>
            <a:off x="2819400" y="2251528"/>
            <a:ext cx="914400" cy="1314"/>
          </a:xfrm>
          <a:prstGeom prst="curved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/>
          <p:nvPr/>
        </p:nvCxnSpPr>
        <p:spPr>
          <a:xfrm>
            <a:off x="5791200" y="2252842"/>
            <a:ext cx="609600" cy="490358"/>
          </a:xfrm>
          <a:prstGeom prst="curved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66"/>
          <p:cNvGrpSpPr/>
          <p:nvPr/>
        </p:nvGrpSpPr>
        <p:grpSpPr>
          <a:xfrm>
            <a:off x="3733800" y="3352800"/>
            <a:ext cx="2057400" cy="458817"/>
            <a:chOff x="1143000" y="292100"/>
            <a:chExt cx="2057400" cy="458817"/>
          </a:xfrm>
        </p:grpSpPr>
        <p:sp>
          <p:nvSpPr>
            <p:cNvPr id="53" name="Rounded Rectangle 52"/>
            <p:cNvSpPr/>
            <p:nvPr/>
          </p:nvSpPr>
          <p:spPr>
            <a:xfrm>
              <a:off x="1143000" y="528967"/>
              <a:ext cx="20574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1143000" y="528967"/>
              <a:ext cx="2286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1371600" y="528967"/>
              <a:ext cx="2286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2971800" y="528967"/>
              <a:ext cx="2286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2743200" y="528967"/>
              <a:ext cx="2286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1600200" y="528967"/>
              <a:ext cx="2286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2514600" y="528967"/>
              <a:ext cx="228600" cy="2219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981200" y="292100"/>
              <a:ext cx="439544" cy="381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…</a:t>
              </a:r>
              <a:endParaRPr lang="en-US" sz="2800" dirty="0"/>
            </a:p>
          </p:txBody>
        </p:sp>
      </p:grpSp>
      <p:cxnSp>
        <p:nvCxnSpPr>
          <p:cNvPr id="61" name="Curved Connector 60"/>
          <p:cNvCxnSpPr/>
          <p:nvPr/>
        </p:nvCxnSpPr>
        <p:spPr>
          <a:xfrm>
            <a:off x="2819400" y="3699328"/>
            <a:ext cx="914400" cy="1314"/>
          </a:xfrm>
          <a:prstGeom prst="curved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urved Connector 61"/>
          <p:cNvCxnSpPr/>
          <p:nvPr/>
        </p:nvCxnSpPr>
        <p:spPr>
          <a:xfrm flipV="1">
            <a:off x="5791200" y="3429000"/>
            <a:ext cx="609600" cy="271643"/>
          </a:xfrm>
          <a:prstGeom prst="curved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124200" y="198120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124200" y="222146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3124200" y="341448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3124200" y="368378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cxnSp>
        <p:nvCxnSpPr>
          <p:cNvPr id="80" name="Shape 37"/>
          <p:cNvCxnSpPr/>
          <p:nvPr/>
        </p:nvCxnSpPr>
        <p:spPr>
          <a:xfrm rot="16200000" flipV="1">
            <a:off x="4533092" y="-113491"/>
            <a:ext cx="154017" cy="4495800"/>
          </a:xfrm>
          <a:prstGeom prst="curvedConnector3">
            <a:avLst>
              <a:gd name="adj1" fmla="val 248425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80"/>
          <p:cNvCxnSpPr/>
          <p:nvPr/>
        </p:nvCxnSpPr>
        <p:spPr>
          <a:xfrm rot="5400000">
            <a:off x="4547409" y="2109008"/>
            <a:ext cx="125383" cy="4495800"/>
          </a:xfrm>
          <a:prstGeom prst="curvedConnector3">
            <a:avLst>
              <a:gd name="adj1" fmla="val 282321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hape 113"/>
          <p:cNvCxnSpPr>
            <a:stCxn id="7" idx="2"/>
            <a:endCxn id="14" idx="2"/>
          </p:cNvCxnSpPr>
          <p:nvPr/>
        </p:nvCxnSpPr>
        <p:spPr>
          <a:xfrm rot="5400000">
            <a:off x="2932695" y="2056394"/>
            <a:ext cx="344911" cy="1485900"/>
          </a:xfrm>
          <a:prstGeom prst="curvedConnector3">
            <a:avLst>
              <a:gd name="adj1" fmla="val 16627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hape 114"/>
          <p:cNvCxnSpPr>
            <a:endCxn id="27" idx="0"/>
          </p:cNvCxnSpPr>
          <p:nvPr/>
        </p:nvCxnSpPr>
        <p:spPr>
          <a:xfrm rot="16200000" flipV="1">
            <a:off x="3062917" y="2804484"/>
            <a:ext cx="84467" cy="1485900"/>
          </a:xfrm>
          <a:prstGeom prst="curvedConnector3">
            <a:avLst>
              <a:gd name="adj1" fmla="val 37063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5029200" y="5382140"/>
            <a:ext cx="2209800" cy="836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Processor B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B</a:t>
            </a:r>
            <a:r>
              <a:rPr lang="en-US" sz="1600" b="1" baseline="-25000" dirty="0" smtClean="0"/>
              <a:t>1</a:t>
            </a:r>
            <a:r>
              <a:rPr lang="en-US" sz="1600" b="1" dirty="0" smtClean="0"/>
              <a:t>: R2 = Y</a:t>
            </a:r>
          </a:p>
          <a:p>
            <a:r>
              <a:rPr lang="en-US" sz="1600" b="1" dirty="0" smtClean="0"/>
              <a:t>B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: R1 = X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834641" y="5382140"/>
            <a:ext cx="2590800" cy="836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Processor A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A</a:t>
            </a:r>
            <a:r>
              <a:rPr lang="en-US" sz="1600" b="1" baseline="-25000" dirty="0" smtClean="0"/>
              <a:t>1</a:t>
            </a:r>
            <a:r>
              <a:rPr lang="en-US" sz="1600" b="1" dirty="0" smtClean="0"/>
              <a:t>: X = 1</a:t>
            </a:r>
          </a:p>
          <a:p>
            <a:r>
              <a:rPr lang="en-US" sz="1600" b="1" dirty="0" smtClean="0"/>
              <a:t>A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: Y = 1</a:t>
            </a:r>
            <a:endParaRPr lang="en-US" sz="1600" b="1" dirty="0"/>
          </a:p>
        </p:txBody>
      </p:sp>
      <p:sp>
        <p:nvSpPr>
          <p:cNvPr id="86" name="Rounded Rectangle 85"/>
          <p:cNvSpPr/>
          <p:nvPr/>
        </p:nvSpPr>
        <p:spPr>
          <a:xfrm>
            <a:off x="2514600" y="5334000"/>
            <a:ext cx="4130041" cy="11691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43169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Abstract Memory Models - Requirements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Bounded over-approximation of </a:t>
            </a:r>
            <a:r>
              <a:rPr lang="en-US" dirty="0" smtClean="0">
                <a:solidFill>
                  <a:srgbClr val="FFFF00"/>
                </a:solidFill>
              </a:rPr>
              <a:t>potentially unbounded </a:t>
            </a:r>
            <a:r>
              <a:rPr lang="en-US" dirty="0">
                <a:solidFill>
                  <a:srgbClr val="FFFF00"/>
                </a:solidFill>
              </a:rPr>
              <a:t>buffers</a:t>
            </a:r>
          </a:p>
          <a:p>
            <a:endParaRPr lang="en-US" dirty="0" smtClean="0"/>
          </a:p>
          <a:p>
            <a:r>
              <a:rPr lang="en-US" dirty="0" smtClean="0"/>
              <a:t>Intra-process coherence: a process should see the most recent value it wrote</a:t>
            </a:r>
          </a:p>
          <a:p>
            <a:endParaRPr lang="en-US" dirty="0" smtClean="0"/>
          </a:p>
          <a:p>
            <a:r>
              <a:rPr lang="en-US" dirty="0" smtClean="0"/>
              <a:t>Preserve </a:t>
            </a:r>
            <a:r>
              <a:rPr lang="en-US" dirty="0"/>
              <a:t>fence </a:t>
            </a:r>
            <a:r>
              <a:rPr lang="en-US" dirty="0" smtClean="0"/>
              <a:t>semantics</a:t>
            </a:r>
          </a:p>
          <a:p>
            <a:endParaRPr lang="en-US" dirty="0" smtClean="0"/>
          </a:p>
          <a:p>
            <a:r>
              <a:rPr lang="en-US" dirty="0" smtClean="0"/>
              <a:t>Partial inter-process coherence</a:t>
            </a:r>
            <a:r>
              <a:rPr lang="en-US" dirty="0"/>
              <a:t>: </a:t>
            </a:r>
            <a:r>
              <a:rPr lang="en-US" dirty="0" smtClean="0"/>
              <a:t>preserve </a:t>
            </a:r>
            <a:r>
              <a:rPr lang="en-US" dirty="0"/>
              <a:t>as much order information as </a:t>
            </a:r>
            <a:r>
              <a:rPr lang="en-US" dirty="0" smtClean="0"/>
              <a:t>feasible (bounded)</a:t>
            </a:r>
          </a:p>
          <a:p>
            <a:pPr lvl="1"/>
            <a:r>
              <a:rPr lang="en-US" dirty="0" smtClean="0"/>
              <a:t>Enable strong flushes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pPr/>
              <a:t>43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1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Partial Coherence Abstractions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pPr/>
              <a:t>44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1905000" y="3501077"/>
            <a:ext cx="5410200" cy="2514600"/>
            <a:chOff x="1905000" y="2590800"/>
            <a:chExt cx="5410200" cy="2514600"/>
          </a:xfrm>
        </p:grpSpPr>
        <p:grpSp>
          <p:nvGrpSpPr>
            <p:cNvPr id="4" name="Group 5"/>
            <p:cNvGrpSpPr/>
            <p:nvPr/>
          </p:nvGrpSpPr>
          <p:grpSpPr>
            <a:xfrm>
              <a:off x="3733800" y="2853872"/>
              <a:ext cx="2057400" cy="458817"/>
              <a:chOff x="1143000" y="292100"/>
              <a:chExt cx="2057400" cy="45881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143000" y="528967"/>
                <a:ext cx="20574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1143000" y="528967"/>
                <a:ext cx="2286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1371600" y="528967"/>
                <a:ext cx="2286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2971800" y="528967"/>
                <a:ext cx="2286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2743200" y="528967"/>
                <a:ext cx="2286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1600200" y="528967"/>
                <a:ext cx="2286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2514600" y="528967"/>
                <a:ext cx="2286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981200" y="292100"/>
                <a:ext cx="439544" cy="381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…</a:t>
                </a:r>
                <a:endParaRPr lang="en-US" sz="2800" dirty="0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905000" y="2743200"/>
              <a:ext cx="914400" cy="914400"/>
            </a:xfrm>
            <a:prstGeom prst="roundRect">
              <a:avLst/>
            </a:prstGeom>
            <a:solidFill>
              <a:srgbClr val="6E97C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A</a:t>
              </a:r>
              <a:endParaRPr lang="en-US" sz="1400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400800" y="2897217"/>
              <a:ext cx="914400" cy="2082800"/>
            </a:xfrm>
            <a:prstGeom prst="roundRect">
              <a:avLst/>
            </a:prstGeom>
            <a:solidFill>
              <a:srgbClr val="6E97C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Main</a:t>
              </a:r>
            </a:p>
            <a:p>
              <a:pPr algn="ctr"/>
              <a:r>
                <a:rPr lang="en-US" sz="1400" dirty="0" smtClean="0"/>
                <a:t>Memory</a:t>
              </a:r>
              <a:endParaRPr lang="en-US" sz="1400" dirty="0"/>
            </a:p>
          </p:txBody>
        </p:sp>
        <p:cxnSp>
          <p:nvCxnSpPr>
            <p:cNvPr id="16" name="Curved Connector 15"/>
            <p:cNvCxnSpPr>
              <a:stCxn id="14" idx="3"/>
            </p:cNvCxnSpPr>
            <p:nvPr/>
          </p:nvCxnSpPr>
          <p:spPr>
            <a:xfrm>
              <a:off x="2819400" y="3200400"/>
              <a:ext cx="914400" cy="1314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/>
            <p:cNvCxnSpPr/>
            <p:nvPr/>
          </p:nvCxnSpPr>
          <p:spPr>
            <a:xfrm>
              <a:off x="5791200" y="3201714"/>
              <a:ext cx="609600" cy="455886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66"/>
            <p:cNvGrpSpPr/>
            <p:nvPr/>
          </p:nvGrpSpPr>
          <p:grpSpPr>
            <a:xfrm>
              <a:off x="3733800" y="4301672"/>
              <a:ext cx="2057400" cy="458817"/>
              <a:chOff x="1143000" y="292100"/>
              <a:chExt cx="2057400" cy="458817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1143000" y="528967"/>
                <a:ext cx="20574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1143000" y="528967"/>
                <a:ext cx="2286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1371600" y="528967"/>
                <a:ext cx="2286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2971800" y="528967"/>
                <a:ext cx="2286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2743200" y="528967"/>
                <a:ext cx="2286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1600200" y="528967"/>
                <a:ext cx="2286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2514600" y="528967"/>
                <a:ext cx="2286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981200" y="292100"/>
                <a:ext cx="439544" cy="381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…</a:t>
                </a:r>
                <a:endParaRPr lang="en-US" sz="2800" dirty="0"/>
              </a:p>
            </p:txBody>
          </p:sp>
        </p:grpSp>
        <p:sp>
          <p:nvSpPr>
            <p:cNvPr id="27" name="Rounded Rectangle 26"/>
            <p:cNvSpPr/>
            <p:nvPr/>
          </p:nvSpPr>
          <p:spPr>
            <a:xfrm>
              <a:off x="1905000" y="4191000"/>
              <a:ext cx="914400" cy="914400"/>
            </a:xfrm>
            <a:prstGeom prst="roundRect">
              <a:avLst/>
            </a:prstGeom>
            <a:solidFill>
              <a:srgbClr val="6E97C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B</a:t>
              </a:r>
            </a:p>
          </p:txBody>
        </p:sp>
        <p:cxnSp>
          <p:nvCxnSpPr>
            <p:cNvPr id="28" name="Curved Connector 27"/>
            <p:cNvCxnSpPr>
              <a:stCxn id="27" idx="3"/>
            </p:cNvCxnSpPr>
            <p:nvPr/>
          </p:nvCxnSpPr>
          <p:spPr>
            <a:xfrm>
              <a:off x="2819400" y="4648200"/>
              <a:ext cx="914400" cy="1314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28"/>
            <p:cNvCxnSpPr/>
            <p:nvPr/>
          </p:nvCxnSpPr>
          <p:spPr>
            <a:xfrm flipV="1">
              <a:off x="5791200" y="4343400"/>
              <a:ext cx="609600" cy="306116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5"/>
            <p:cNvGrpSpPr/>
            <p:nvPr/>
          </p:nvGrpSpPr>
          <p:grpSpPr>
            <a:xfrm>
              <a:off x="3733800" y="2590800"/>
              <a:ext cx="2057400" cy="458817"/>
              <a:chOff x="1143000" y="292100"/>
              <a:chExt cx="2057400" cy="458817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1143000" y="528967"/>
                <a:ext cx="20574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1143000" y="528967"/>
                <a:ext cx="2286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1371600" y="528967"/>
                <a:ext cx="2286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2971800" y="528967"/>
                <a:ext cx="2286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2743200" y="528967"/>
                <a:ext cx="2286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1600200" y="528967"/>
                <a:ext cx="2286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2514600" y="528967"/>
                <a:ext cx="2286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981200" y="292100"/>
                <a:ext cx="439544" cy="381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…</a:t>
                </a:r>
                <a:endParaRPr lang="en-US" sz="2800" dirty="0"/>
              </a:p>
            </p:txBody>
          </p:sp>
        </p:grpSp>
        <p:cxnSp>
          <p:nvCxnSpPr>
            <p:cNvPr id="50" name="Curved Connector 49"/>
            <p:cNvCxnSpPr/>
            <p:nvPr/>
          </p:nvCxnSpPr>
          <p:spPr>
            <a:xfrm>
              <a:off x="2819400" y="2937328"/>
              <a:ext cx="914400" cy="1314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urved Connector 50"/>
            <p:cNvCxnSpPr/>
            <p:nvPr/>
          </p:nvCxnSpPr>
          <p:spPr>
            <a:xfrm>
              <a:off x="5791200" y="2938642"/>
              <a:ext cx="609600" cy="490358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66"/>
            <p:cNvGrpSpPr/>
            <p:nvPr/>
          </p:nvGrpSpPr>
          <p:grpSpPr>
            <a:xfrm>
              <a:off x="3733800" y="4038600"/>
              <a:ext cx="2057400" cy="458817"/>
              <a:chOff x="1143000" y="292100"/>
              <a:chExt cx="2057400" cy="458817"/>
            </a:xfrm>
          </p:grpSpPr>
          <p:sp>
            <p:nvSpPr>
              <p:cNvPr id="53" name="Rounded Rectangle 52"/>
              <p:cNvSpPr/>
              <p:nvPr/>
            </p:nvSpPr>
            <p:spPr>
              <a:xfrm>
                <a:off x="1143000" y="528967"/>
                <a:ext cx="20574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1143000" y="528967"/>
                <a:ext cx="2286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1371600" y="528967"/>
                <a:ext cx="2286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2971800" y="528967"/>
                <a:ext cx="2286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2743200" y="528967"/>
                <a:ext cx="2286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1600200" y="528967"/>
                <a:ext cx="2286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2514600" y="528967"/>
                <a:ext cx="228600" cy="22195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981200" y="292100"/>
                <a:ext cx="439544" cy="381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…</a:t>
                </a:r>
                <a:endParaRPr lang="en-US" sz="2800" dirty="0"/>
              </a:p>
            </p:txBody>
          </p:sp>
        </p:grpSp>
        <p:cxnSp>
          <p:nvCxnSpPr>
            <p:cNvPr id="61" name="Curved Connector 60"/>
            <p:cNvCxnSpPr/>
            <p:nvPr/>
          </p:nvCxnSpPr>
          <p:spPr>
            <a:xfrm>
              <a:off x="2819400" y="4385128"/>
              <a:ext cx="914400" cy="1314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urved Connector 61"/>
            <p:cNvCxnSpPr/>
            <p:nvPr/>
          </p:nvCxnSpPr>
          <p:spPr>
            <a:xfrm flipV="1">
              <a:off x="5791200" y="4114800"/>
              <a:ext cx="609600" cy="271643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3124200" y="26670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124200" y="290726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124200" y="4100286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124200" y="436958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cxnSp>
          <p:nvCxnSpPr>
            <p:cNvPr id="80" name="Shape 37"/>
            <p:cNvCxnSpPr/>
            <p:nvPr/>
          </p:nvCxnSpPr>
          <p:spPr>
            <a:xfrm rot="16200000" flipV="1">
              <a:off x="4533092" y="572309"/>
              <a:ext cx="154017" cy="4495800"/>
            </a:xfrm>
            <a:prstGeom prst="curvedConnector3">
              <a:avLst>
                <a:gd name="adj1" fmla="val 248425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urved Connector 80"/>
            <p:cNvCxnSpPr/>
            <p:nvPr/>
          </p:nvCxnSpPr>
          <p:spPr>
            <a:xfrm rot="5400000">
              <a:off x="4547409" y="2794808"/>
              <a:ext cx="125383" cy="4495800"/>
            </a:xfrm>
            <a:prstGeom prst="curvedConnector3">
              <a:avLst>
                <a:gd name="adj1" fmla="val 282321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hape 113"/>
            <p:cNvCxnSpPr>
              <a:stCxn id="7" idx="2"/>
              <a:endCxn id="14" idx="2"/>
            </p:cNvCxnSpPr>
            <p:nvPr/>
          </p:nvCxnSpPr>
          <p:spPr>
            <a:xfrm rot="5400000">
              <a:off x="2932695" y="2742194"/>
              <a:ext cx="344911" cy="1485900"/>
            </a:xfrm>
            <a:prstGeom prst="curvedConnector3">
              <a:avLst>
                <a:gd name="adj1" fmla="val 166278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hape 114"/>
            <p:cNvCxnSpPr>
              <a:endCxn id="27" idx="0"/>
            </p:cNvCxnSpPr>
            <p:nvPr/>
          </p:nvCxnSpPr>
          <p:spPr>
            <a:xfrm rot="16200000" flipV="1">
              <a:off x="3062917" y="3490284"/>
              <a:ext cx="84467" cy="1485900"/>
            </a:xfrm>
            <a:prstGeom prst="curvedConnector3">
              <a:avLst>
                <a:gd name="adj1" fmla="val 370638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1905000" y="2583868"/>
            <a:ext cx="5410200" cy="3429000"/>
            <a:chOff x="1619991" y="4183449"/>
            <a:chExt cx="5410200" cy="3429000"/>
          </a:xfrm>
        </p:grpSpPr>
        <p:grpSp>
          <p:nvGrpSpPr>
            <p:cNvPr id="85" name="Group 84"/>
            <p:cNvGrpSpPr/>
            <p:nvPr/>
          </p:nvGrpSpPr>
          <p:grpSpPr>
            <a:xfrm>
              <a:off x="1619991" y="4183449"/>
              <a:ext cx="5410200" cy="3429000"/>
              <a:chOff x="1600200" y="2057400"/>
              <a:chExt cx="5410200" cy="3429000"/>
            </a:xfrm>
          </p:grpSpPr>
          <p:sp>
            <p:nvSpPr>
              <p:cNvPr id="86" name="Rounded Rectangle 85"/>
              <p:cNvSpPr/>
              <p:nvPr/>
            </p:nvSpPr>
            <p:spPr>
              <a:xfrm>
                <a:off x="1600200" y="3124200"/>
                <a:ext cx="914400" cy="914400"/>
              </a:xfrm>
              <a:prstGeom prst="roundRect">
                <a:avLst/>
              </a:prstGeom>
              <a:solidFill>
                <a:srgbClr val="6E97C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A</a:t>
                </a:r>
                <a:endParaRPr lang="en-US" sz="1400" dirty="0"/>
              </a:p>
            </p:txBody>
          </p:sp>
          <p:sp>
            <p:nvSpPr>
              <p:cNvPr id="87" name="Rounded Rectangle 86"/>
              <p:cNvSpPr/>
              <p:nvPr/>
            </p:nvSpPr>
            <p:spPr>
              <a:xfrm>
                <a:off x="6096000" y="3278217"/>
                <a:ext cx="914400" cy="2082800"/>
              </a:xfrm>
              <a:prstGeom prst="roundRect">
                <a:avLst/>
              </a:prstGeom>
              <a:solidFill>
                <a:srgbClr val="6E97C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Main</a:t>
                </a:r>
              </a:p>
              <a:p>
                <a:pPr algn="ctr"/>
                <a:r>
                  <a:rPr lang="en-US" sz="1400" dirty="0" smtClean="0"/>
                  <a:t>Memory</a:t>
                </a:r>
                <a:endParaRPr lang="en-US" sz="1400" dirty="0"/>
              </a:p>
            </p:txBody>
          </p:sp>
          <p:cxnSp>
            <p:nvCxnSpPr>
              <p:cNvPr id="88" name="Curved Connector 87"/>
              <p:cNvCxnSpPr>
                <a:stCxn id="86" idx="3"/>
              </p:cNvCxnSpPr>
              <p:nvPr/>
            </p:nvCxnSpPr>
            <p:spPr>
              <a:xfrm>
                <a:off x="2514600" y="3581400"/>
                <a:ext cx="914400" cy="1314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Curved Connector 88"/>
              <p:cNvCxnSpPr/>
              <p:nvPr/>
            </p:nvCxnSpPr>
            <p:spPr>
              <a:xfrm>
                <a:off x="5486400" y="3582714"/>
                <a:ext cx="609600" cy="455886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Rounded Rectangle 89"/>
              <p:cNvSpPr/>
              <p:nvPr/>
            </p:nvSpPr>
            <p:spPr>
              <a:xfrm>
                <a:off x="1600200" y="4572000"/>
                <a:ext cx="914400" cy="914400"/>
              </a:xfrm>
              <a:prstGeom prst="roundRect">
                <a:avLst/>
              </a:prstGeom>
              <a:solidFill>
                <a:srgbClr val="6E97C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B</a:t>
                </a:r>
                <a:endParaRPr lang="en-US" sz="1400" dirty="0"/>
              </a:p>
            </p:txBody>
          </p:sp>
          <p:cxnSp>
            <p:nvCxnSpPr>
              <p:cNvPr id="91" name="Curved Connector 90"/>
              <p:cNvCxnSpPr>
                <a:stCxn id="90" idx="3"/>
              </p:cNvCxnSpPr>
              <p:nvPr/>
            </p:nvCxnSpPr>
            <p:spPr>
              <a:xfrm>
                <a:off x="2514600" y="5029200"/>
                <a:ext cx="914400" cy="1314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Curved Connector 91"/>
              <p:cNvCxnSpPr/>
              <p:nvPr/>
            </p:nvCxnSpPr>
            <p:spPr>
              <a:xfrm flipV="1">
                <a:off x="5486400" y="4572000"/>
                <a:ext cx="609600" cy="458516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Curved Connector 94"/>
              <p:cNvCxnSpPr/>
              <p:nvPr/>
            </p:nvCxnSpPr>
            <p:spPr>
              <a:xfrm flipV="1">
                <a:off x="2514600" y="3203866"/>
                <a:ext cx="914400" cy="114462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urved Connector 95"/>
              <p:cNvCxnSpPr/>
              <p:nvPr/>
            </p:nvCxnSpPr>
            <p:spPr>
              <a:xfrm>
                <a:off x="5486400" y="3203866"/>
                <a:ext cx="609600" cy="606134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Curved Connector 96"/>
              <p:cNvCxnSpPr>
                <a:endCxn id="136" idx="3"/>
              </p:cNvCxnSpPr>
              <p:nvPr/>
            </p:nvCxnSpPr>
            <p:spPr>
              <a:xfrm flipV="1">
                <a:off x="2514600" y="4651666"/>
                <a:ext cx="914400" cy="114462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urved Connector 97"/>
              <p:cNvCxnSpPr>
                <a:stCxn id="136" idx="1"/>
                <a:endCxn id="87" idx="1"/>
              </p:cNvCxnSpPr>
              <p:nvPr/>
            </p:nvCxnSpPr>
            <p:spPr>
              <a:xfrm flipV="1">
                <a:off x="5486400" y="4319617"/>
                <a:ext cx="609600" cy="332049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Box 100"/>
              <p:cNvSpPr txBox="1"/>
              <p:nvPr/>
            </p:nvSpPr>
            <p:spPr>
              <a:xfrm>
                <a:off x="2819400" y="3048000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2736570" y="2919150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endParaRPr lang="en-US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2748150" y="4371380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endParaRPr lang="en-US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2819400" y="4750582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Y</a:t>
                </a:r>
                <a:endParaRPr lang="en-US" dirty="0"/>
              </a:p>
            </p:txBody>
          </p:sp>
          <p:grpSp>
            <p:nvGrpSpPr>
              <p:cNvPr id="107" name="Group 106"/>
              <p:cNvGrpSpPr/>
              <p:nvPr/>
            </p:nvGrpSpPr>
            <p:grpSpPr>
              <a:xfrm flipH="1">
                <a:off x="3429000" y="3048000"/>
                <a:ext cx="2057400" cy="311732"/>
                <a:chOff x="1975262" y="1020151"/>
                <a:chExt cx="2057400" cy="311732"/>
              </a:xfrm>
            </p:grpSpPr>
            <p:sp>
              <p:nvSpPr>
                <p:cNvPr id="147" name="Rounded Rectangle 26"/>
                <p:cNvSpPr/>
                <p:nvPr/>
              </p:nvSpPr>
              <p:spPr>
                <a:xfrm>
                  <a:off x="2057400" y="1066661"/>
                  <a:ext cx="1524000" cy="217517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ounded Rectangle 27"/>
                <p:cNvSpPr/>
                <p:nvPr/>
              </p:nvSpPr>
              <p:spPr>
                <a:xfrm>
                  <a:off x="2057400" y="1064444"/>
                  <a:ext cx="228600" cy="221950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ounded Rectangle 28"/>
                <p:cNvSpPr/>
                <p:nvPr/>
              </p:nvSpPr>
              <p:spPr>
                <a:xfrm>
                  <a:off x="2286000" y="1064444"/>
                  <a:ext cx="228600" cy="221950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Rounded Rectangle 29"/>
                <p:cNvSpPr/>
                <p:nvPr/>
              </p:nvSpPr>
              <p:spPr>
                <a:xfrm>
                  <a:off x="3657600" y="1064444"/>
                  <a:ext cx="228600" cy="221950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ounded Rectangle 30"/>
                <p:cNvSpPr/>
                <p:nvPr/>
              </p:nvSpPr>
              <p:spPr>
                <a:xfrm>
                  <a:off x="1975262" y="1020151"/>
                  <a:ext cx="2057400" cy="311732"/>
                </a:xfrm>
                <a:prstGeom prst="roundRect">
                  <a:avLst/>
                </a:prstGeom>
                <a:noFill/>
                <a:ln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8" name="Group 31"/>
              <p:cNvGrpSpPr/>
              <p:nvPr/>
            </p:nvGrpSpPr>
            <p:grpSpPr>
              <a:xfrm flipH="1">
                <a:off x="3429000" y="3429000"/>
                <a:ext cx="2057400" cy="311732"/>
                <a:chOff x="1975262" y="1020151"/>
                <a:chExt cx="2057400" cy="311732"/>
              </a:xfrm>
            </p:grpSpPr>
            <p:sp>
              <p:nvSpPr>
                <p:cNvPr id="142" name="Rounded Rectangle 141"/>
                <p:cNvSpPr/>
                <p:nvPr/>
              </p:nvSpPr>
              <p:spPr>
                <a:xfrm>
                  <a:off x="2057400" y="1066661"/>
                  <a:ext cx="1524000" cy="217517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ounded Rectangle 142"/>
                <p:cNvSpPr/>
                <p:nvPr/>
              </p:nvSpPr>
              <p:spPr>
                <a:xfrm>
                  <a:off x="2057400" y="1064444"/>
                  <a:ext cx="228600" cy="221950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Rounded Rectangle 143"/>
                <p:cNvSpPr/>
                <p:nvPr/>
              </p:nvSpPr>
              <p:spPr>
                <a:xfrm>
                  <a:off x="2286000" y="1064444"/>
                  <a:ext cx="228600" cy="221950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ounded Rectangle 144"/>
                <p:cNvSpPr/>
                <p:nvPr/>
              </p:nvSpPr>
              <p:spPr>
                <a:xfrm>
                  <a:off x="3657600" y="1064444"/>
                  <a:ext cx="228600" cy="221950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ounded Rectangle 145"/>
                <p:cNvSpPr/>
                <p:nvPr/>
              </p:nvSpPr>
              <p:spPr>
                <a:xfrm>
                  <a:off x="1975262" y="1020151"/>
                  <a:ext cx="2057400" cy="311732"/>
                </a:xfrm>
                <a:prstGeom prst="roundRect">
                  <a:avLst/>
                </a:prstGeom>
                <a:noFill/>
                <a:ln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43"/>
              <p:cNvGrpSpPr/>
              <p:nvPr/>
            </p:nvGrpSpPr>
            <p:grpSpPr>
              <a:xfrm flipH="1">
                <a:off x="3429000" y="4495800"/>
                <a:ext cx="2057400" cy="311732"/>
                <a:chOff x="1975262" y="1020151"/>
                <a:chExt cx="2057400" cy="311732"/>
              </a:xfrm>
            </p:grpSpPr>
            <p:sp>
              <p:nvSpPr>
                <p:cNvPr id="132" name="Rounded Rectangle 131"/>
                <p:cNvSpPr/>
                <p:nvPr/>
              </p:nvSpPr>
              <p:spPr>
                <a:xfrm>
                  <a:off x="2057400" y="1066661"/>
                  <a:ext cx="1524000" cy="217517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ounded Rectangle 132"/>
                <p:cNvSpPr/>
                <p:nvPr/>
              </p:nvSpPr>
              <p:spPr>
                <a:xfrm>
                  <a:off x="2057400" y="1064444"/>
                  <a:ext cx="228600" cy="221950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ounded Rectangle 133"/>
                <p:cNvSpPr/>
                <p:nvPr/>
              </p:nvSpPr>
              <p:spPr>
                <a:xfrm>
                  <a:off x="2286000" y="1064444"/>
                  <a:ext cx="228600" cy="221950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Rounded Rectangle 134"/>
                <p:cNvSpPr/>
                <p:nvPr/>
              </p:nvSpPr>
              <p:spPr>
                <a:xfrm>
                  <a:off x="3657600" y="1064444"/>
                  <a:ext cx="228600" cy="221950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Rounded Rectangle 135"/>
                <p:cNvSpPr/>
                <p:nvPr/>
              </p:nvSpPr>
              <p:spPr>
                <a:xfrm>
                  <a:off x="1975262" y="1020151"/>
                  <a:ext cx="2057400" cy="311732"/>
                </a:xfrm>
                <a:prstGeom prst="roundRect">
                  <a:avLst/>
                </a:prstGeom>
                <a:noFill/>
                <a:ln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49"/>
              <p:cNvGrpSpPr/>
              <p:nvPr/>
            </p:nvGrpSpPr>
            <p:grpSpPr>
              <a:xfrm flipH="1">
                <a:off x="3429000" y="4876800"/>
                <a:ext cx="2057400" cy="311732"/>
                <a:chOff x="1975262" y="1020151"/>
                <a:chExt cx="2057400" cy="311732"/>
              </a:xfrm>
            </p:grpSpPr>
            <p:sp>
              <p:nvSpPr>
                <p:cNvPr id="127" name="Rounded Rectangle 126"/>
                <p:cNvSpPr/>
                <p:nvPr/>
              </p:nvSpPr>
              <p:spPr>
                <a:xfrm>
                  <a:off x="2057400" y="1066661"/>
                  <a:ext cx="1524000" cy="217517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ounded Rectangle 127"/>
                <p:cNvSpPr/>
                <p:nvPr/>
              </p:nvSpPr>
              <p:spPr>
                <a:xfrm>
                  <a:off x="2057400" y="1064444"/>
                  <a:ext cx="228600" cy="221950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ounded Rectangle 128"/>
                <p:cNvSpPr/>
                <p:nvPr/>
              </p:nvSpPr>
              <p:spPr>
                <a:xfrm>
                  <a:off x="2286000" y="1064444"/>
                  <a:ext cx="228600" cy="221950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ounded Rectangle 129"/>
                <p:cNvSpPr/>
                <p:nvPr/>
              </p:nvSpPr>
              <p:spPr>
                <a:xfrm>
                  <a:off x="3657600" y="1064444"/>
                  <a:ext cx="228600" cy="221950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ounded Rectangle 130"/>
                <p:cNvSpPr/>
                <p:nvPr/>
              </p:nvSpPr>
              <p:spPr>
                <a:xfrm>
                  <a:off x="1975262" y="1020151"/>
                  <a:ext cx="2057400" cy="311732"/>
                </a:xfrm>
                <a:prstGeom prst="roundRect">
                  <a:avLst/>
                </a:prstGeom>
                <a:noFill/>
                <a:ln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Line Callout 1 (No Border) 112"/>
              <p:cNvSpPr/>
              <p:nvPr/>
            </p:nvSpPr>
            <p:spPr>
              <a:xfrm>
                <a:off x="2667000" y="2057400"/>
                <a:ext cx="838200" cy="457200"/>
              </a:xfrm>
              <a:prstGeom prst="callout1">
                <a:avLst>
                  <a:gd name="adj1" fmla="val 101687"/>
                  <a:gd name="adj2" fmla="val 82360"/>
                  <a:gd name="adj3" fmla="val 139485"/>
                  <a:gd name="adj4" fmla="val 97121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Recent value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Line Callout 1 (No Border) 113"/>
              <p:cNvSpPr/>
              <p:nvPr/>
            </p:nvSpPr>
            <p:spPr>
              <a:xfrm>
                <a:off x="5638800" y="2057400"/>
                <a:ext cx="914400" cy="457200"/>
              </a:xfrm>
              <a:prstGeom prst="callout1">
                <a:avLst>
                  <a:gd name="adj1" fmla="val 53671"/>
                  <a:gd name="adj2" fmla="val 1839"/>
                  <a:gd name="adj3" fmla="val 125199"/>
                  <a:gd name="adj4" fmla="val -4378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Bounded length k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Left Brace 114"/>
              <p:cNvSpPr/>
              <p:nvPr/>
            </p:nvSpPr>
            <p:spPr>
              <a:xfrm rot="5400000" flipV="1">
                <a:off x="5119914" y="2681514"/>
                <a:ext cx="199572" cy="533400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Left Brace 115"/>
              <p:cNvSpPr/>
              <p:nvPr/>
            </p:nvSpPr>
            <p:spPr>
              <a:xfrm rot="5400000" flipV="1">
                <a:off x="4279900" y="2451100"/>
                <a:ext cx="203200" cy="990600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Line Callout 1 (No Border) 116"/>
              <p:cNvSpPr/>
              <p:nvPr/>
            </p:nvSpPr>
            <p:spPr>
              <a:xfrm>
                <a:off x="3810000" y="2057400"/>
                <a:ext cx="1295400" cy="457200"/>
              </a:xfrm>
              <a:prstGeom prst="callout1">
                <a:avLst>
                  <a:gd name="adj1" fmla="val 93751"/>
                  <a:gd name="adj2" fmla="val 60116"/>
                  <a:gd name="adj3" fmla="val 123612"/>
                  <a:gd name="adj4" fmla="val 4863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Unordered elements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8" name="Shape 37"/>
              <p:cNvCxnSpPr/>
              <p:nvPr/>
            </p:nvCxnSpPr>
            <p:spPr>
              <a:xfrm rot="16200000" flipV="1">
                <a:off x="4228292" y="953309"/>
                <a:ext cx="154017" cy="4495800"/>
              </a:xfrm>
              <a:prstGeom prst="curvedConnector3">
                <a:avLst>
                  <a:gd name="adj1" fmla="val 340307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Curved Connector 118"/>
              <p:cNvCxnSpPr/>
              <p:nvPr/>
            </p:nvCxnSpPr>
            <p:spPr>
              <a:xfrm rot="5400000">
                <a:off x="4242609" y="3175808"/>
                <a:ext cx="125383" cy="4495800"/>
              </a:xfrm>
              <a:prstGeom prst="curvedConnector3">
                <a:avLst>
                  <a:gd name="adj1" fmla="val 369143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Curved Connector 119"/>
              <p:cNvCxnSpPr>
                <a:stCxn id="145" idx="2"/>
                <a:endCxn id="86" idx="2"/>
              </p:cNvCxnSpPr>
              <p:nvPr/>
            </p:nvCxnSpPr>
            <p:spPr>
              <a:xfrm rot="5400000">
                <a:off x="2701903" y="3050740"/>
                <a:ext cx="343357" cy="1632362"/>
              </a:xfrm>
              <a:prstGeom prst="curvedConnector3">
                <a:avLst>
                  <a:gd name="adj1" fmla="val 166578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urved Connector 120"/>
              <p:cNvCxnSpPr>
                <a:stCxn id="135" idx="0"/>
                <a:endCxn id="90" idx="0"/>
              </p:cNvCxnSpPr>
              <p:nvPr/>
            </p:nvCxnSpPr>
            <p:spPr>
              <a:xfrm rot="16200000" flipH="1" flipV="1">
                <a:off x="2857627" y="3739865"/>
                <a:ext cx="31907" cy="1632362"/>
              </a:xfrm>
              <a:prstGeom prst="curvedConnector3">
                <a:avLst>
                  <a:gd name="adj1" fmla="val -477638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3" name="TextBox 152"/>
            <p:cNvSpPr txBox="1"/>
            <p:nvPr/>
          </p:nvSpPr>
          <p:spPr>
            <a:xfrm>
              <a:off x="2743200" y="541020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110558" y="1422238"/>
            <a:ext cx="2937442" cy="1092362"/>
            <a:chOff x="110558" y="1422238"/>
            <a:chExt cx="2937442" cy="1092362"/>
          </a:xfrm>
        </p:grpSpPr>
        <p:sp>
          <p:nvSpPr>
            <p:cNvPr id="154" name="Rounded Rectangular Callout 153"/>
            <p:cNvSpPr/>
            <p:nvPr/>
          </p:nvSpPr>
          <p:spPr>
            <a:xfrm>
              <a:off x="110558" y="1422238"/>
              <a:ext cx="2937441" cy="1092362"/>
            </a:xfrm>
            <a:prstGeom prst="wedgeRoundRectCallout">
              <a:avLst>
                <a:gd name="adj1" fmla="val 49090"/>
                <a:gd name="adj2" fmla="val 75536"/>
                <a:gd name="adj3" fmla="val 16667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600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43038" y="1548809"/>
              <a:ext cx="29049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Allows precise fence semantics</a:t>
              </a:r>
            </a:p>
            <a:p>
              <a:endParaRPr lang="en-US" sz="1600" dirty="0" smtClean="0"/>
            </a:p>
            <a:p>
              <a:r>
                <a:rPr lang="en-US" sz="1600" dirty="0" smtClean="0"/>
                <a:t>Allows </a:t>
              </a:r>
              <a:r>
                <a:rPr lang="en-US" sz="1600" dirty="0"/>
                <a:t>precise loads from </a:t>
              </a:r>
              <a:r>
                <a:rPr lang="en-US" sz="1600" dirty="0" smtClean="0"/>
                <a:t>buffer</a:t>
              </a:r>
              <a:endParaRPr lang="en-US" sz="1600" dirty="0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5562600" y="1422238"/>
            <a:ext cx="2937441" cy="1092362"/>
            <a:chOff x="5562600" y="1422238"/>
            <a:chExt cx="2937441" cy="1092362"/>
          </a:xfrm>
        </p:grpSpPr>
        <p:sp>
          <p:nvSpPr>
            <p:cNvPr id="156" name="Rounded Rectangular Callout 155"/>
            <p:cNvSpPr/>
            <p:nvPr/>
          </p:nvSpPr>
          <p:spPr>
            <a:xfrm>
              <a:off x="5562600" y="1422238"/>
              <a:ext cx="2937441" cy="1092362"/>
            </a:xfrm>
            <a:prstGeom prst="wedgeRoundRectCallout">
              <a:avLst>
                <a:gd name="adj1" fmla="val 2651"/>
                <a:gd name="adj2" fmla="val 67302"/>
                <a:gd name="adj3" fmla="val 16667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600" dirty="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5638800" y="1638749"/>
              <a:ext cx="26984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Keeps the analysis precise 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>for </a:t>
              </a:r>
              <a:r>
                <a:rPr lang="en-US" dirty="0"/>
                <a:t>“normal” programs</a:t>
              </a: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3184154" y="1415733"/>
            <a:ext cx="2142352" cy="1092362"/>
            <a:chOff x="3184154" y="1415733"/>
            <a:chExt cx="2142352" cy="1092362"/>
          </a:xfrm>
        </p:grpSpPr>
        <p:sp>
          <p:nvSpPr>
            <p:cNvPr id="158" name="Rounded Rectangular Callout 157"/>
            <p:cNvSpPr/>
            <p:nvPr/>
          </p:nvSpPr>
          <p:spPr>
            <a:xfrm>
              <a:off x="3184154" y="1415733"/>
              <a:ext cx="2133600" cy="1092362"/>
            </a:xfrm>
            <a:prstGeom prst="wedgeRoundRectCallout">
              <a:avLst>
                <a:gd name="adj1" fmla="val -793"/>
                <a:gd name="adj2" fmla="val 72791"/>
                <a:gd name="adj3" fmla="val 16667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600" dirty="0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3216633" y="1542304"/>
              <a:ext cx="21098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Fallback for soundness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4886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Avoidable Transitions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pPr/>
              <a:t>45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699579"/>
          </a:xfrm>
        </p:spPr>
        <p:txBody>
          <a:bodyPr>
            <a:normAutofit/>
          </a:bodyPr>
          <a:lstStyle/>
          <a:p>
            <a:r>
              <a:rPr lang="en-US" dirty="0" smtClean="0"/>
              <a:t>Constraint language</a:t>
            </a:r>
          </a:p>
          <a:p>
            <a:pPr lvl="1"/>
            <a:r>
              <a:rPr lang="en-US" dirty="0" smtClean="0"/>
              <a:t>Must be syntactically enforceable with fences</a:t>
            </a:r>
          </a:p>
          <a:p>
            <a:pPr lvl="2"/>
            <a:r>
              <a:rPr lang="en-US" dirty="0" smtClean="0"/>
              <a:t>Determines which transitions are avoidable</a:t>
            </a:r>
          </a:p>
          <a:p>
            <a:pPr lvl="0">
              <a:buClr>
                <a:srgbClr val="DD8047"/>
              </a:buClr>
            </a:pPr>
            <a:endParaRPr lang="en-US" dirty="0" smtClean="0">
              <a:solidFill>
                <a:prstClr val="black"/>
              </a:solidFill>
            </a:endParaRPr>
          </a:p>
          <a:p>
            <a:pPr lvl="1">
              <a:buClr>
                <a:srgbClr val="94B6D2"/>
              </a:buClr>
            </a:pPr>
            <a:endParaRPr lang="en-US" dirty="0" smtClean="0">
              <a:solidFill>
                <a:prstClr val="black"/>
              </a:solidFill>
            </a:endParaRPr>
          </a:p>
          <a:p>
            <a:pPr lvl="1"/>
            <a:endParaRPr lang="en-US" dirty="0" smtClean="0"/>
          </a:p>
        </p:txBody>
      </p:sp>
      <p:sp>
        <p:nvSpPr>
          <p:cNvPr id="7" name="Right Arrow 6"/>
          <p:cNvSpPr/>
          <p:nvPr/>
        </p:nvSpPr>
        <p:spPr>
          <a:xfrm>
            <a:off x="3505200" y="3756978"/>
            <a:ext cx="1828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52800" y="3985578"/>
            <a:ext cx="2123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P</a:t>
            </a:r>
            <a:r>
              <a:rPr lang="en-US" baseline="-25000" dirty="0" smtClean="0"/>
              <a:t>2 </a:t>
            </a:r>
            <a:r>
              <a:rPr lang="en-US" dirty="0" smtClean="0"/>
              <a:t>: (D) LOAD R1 = X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3505200" y="5334000"/>
            <a:ext cx="1828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52800" y="5638800"/>
            <a:ext cx="2123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P</a:t>
            </a:r>
            <a:r>
              <a:rPr lang="en-US" baseline="-25000" dirty="0" smtClean="0"/>
              <a:t>1 </a:t>
            </a:r>
            <a:r>
              <a:rPr lang="en-US" dirty="0" smtClean="0"/>
              <a:t>: (D) LOAD R1 = X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66800" y="3375978"/>
            <a:ext cx="1905000" cy="1143000"/>
            <a:chOff x="1066800" y="2057400"/>
            <a:chExt cx="1905000" cy="1143000"/>
          </a:xfrm>
        </p:grpSpPr>
        <p:sp>
          <p:nvSpPr>
            <p:cNvPr id="12" name="Rounded Rectangle 11"/>
            <p:cNvSpPr/>
            <p:nvPr/>
          </p:nvSpPr>
          <p:spPr>
            <a:xfrm>
              <a:off x="1066800" y="2133600"/>
              <a:ext cx="1905000" cy="10668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66800" y="2286000"/>
              <a:ext cx="4363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n-US" baseline="-25000" dirty="0" smtClean="0"/>
                <a:t>1</a:t>
              </a:r>
              <a:r>
                <a:rPr lang="en-US" dirty="0" smtClean="0"/>
                <a:t>:</a:t>
              </a:r>
              <a:endParaRPr lang="en-US" baseline="-250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66800" y="2754868"/>
              <a:ext cx="4363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n-US" baseline="-25000" dirty="0" smtClean="0"/>
                <a:t>2</a:t>
              </a:r>
              <a:r>
                <a:rPr lang="en-US" dirty="0" smtClean="0"/>
                <a:t>:</a:t>
              </a:r>
              <a:endParaRPr lang="en-US" baseline="-25000" dirty="0"/>
            </a:p>
          </p:txBody>
        </p:sp>
        <p:grpSp>
          <p:nvGrpSpPr>
            <p:cNvPr id="15" name="Group 12"/>
            <p:cNvGrpSpPr/>
            <p:nvPr/>
          </p:nvGrpSpPr>
          <p:grpSpPr>
            <a:xfrm>
              <a:off x="1828800" y="2362200"/>
              <a:ext cx="685800" cy="228600"/>
              <a:chOff x="2590800" y="4191000"/>
              <a:chExt cx="685800" cy="2286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2590800" y="4191000"/>
                <a:ext cx="228600" cy="22860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10"/>
              <p:cNvSpPr/>
              <p:nvPr/>
            </p:nvSpPr>
            <p:spPr>
              <a:xfrm>
                <a:off x="2819400" y="4191000"/>
                <a:ext cx="228600" cy="22860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11"/>
              <p:cNvSpPr/>
              <p:nvPr/>
            </p:nvSpPr>
            <p:spPr>
              <a:xfrm>
                <a:off x="3048000" y="4191000"/>
                <a:ext cx="228600" cy="22860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3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oup 22"/>
            <p:cNvGrpSpPr/>
            <p:nvPr/>
          </p:nvGrpSpPr>
          <p:grpSpPr>
            <a:xfrm>
              <a:off x="1828800" y="2819400"/>
              <a:ext cx="685800" cy="228600"/>
              <a:chOff x="2057400" y="2286000"/>
              <a:chExt cx="685800" cy="2286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2057400" y="2286000"/>
                <a:ext cx="685800" cy="22860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Multiply 22"/>
              <p:cNvSpPr/>
              <p:nvPr/>
            </p:nvSpPr>
            <p:spPr>
              <a:xfrm>
                <a:off x="2276573" y="2286000"/>
                <a:ext cx="228600" cy="228600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1790308" y="2057400"/>
              <a:ext cx="3241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028335" y="2057400"/>
              <a:ext cx="3113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38081" y="2057400"/>
              <a:ext cx="3241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524000" y="2286000"/>
              <a:ext cx="3113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533427" y="2733773"/>
              <a:ext cx="3113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X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66800" y="5105400"/>
            <a:ext cx="1905000" cy="1143000"/>
            <a:chOff x="1066800" y="2057400"/>
            <a:chExt cx="1905000" cy="1143000"/>
          </a:xfrm>
        </p:grpSpPr>
        <p:sp>
          <p:nvSpPr>
            <p:cNvPr id="28" name="Rounded Rectangle 27"/>
            <p:cNvSpPr/>
            <p:nvPr/>
          </p:nvSpPr>
          <p:spPr>
            <a:xfrm>
              <a:off x="1066800" y="2133600"/>
              <a:ext cx="1905000" cy="10668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66800" y="2286000"/>
              <a:ext cx="4363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n-US" baseline="-25000" dirty="0" smtClean="0"/>
                <a:t>1</a:t>
              </a:r>
              <a:r>
                <a:rPr lang="en-US" dirty="0" smtClean="0"/>
                <a:t>:</a:t>
              </a:r>
              <a:endParaRPr lang="en-US" baseline="-250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66800" y="2754868"/>
              <a:ext cx="4363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n-US" baseline="-25000" dirty="0" smtClean="0"/>
                <a:t>2</a:t>
              </a:r>
              <a:r>
                <a:rPr lang="en-US" dirty="0" smtClean="0"/>
                <a:t>:</a:t>
              </a:r>
              <a:endParaRPr lang="en-US" baseline="-25000" dirty="0"/>
            </a:p>
          </p:txBody>
        </p:sp>
        <p:grpSp>
          <p:nvGrpSpPr>
            <p:cNvPr id="32" name="Group 12"/>
            <p:cNvGrpSpPr/>
            <p:nvPr/>
          </p:nvGrpSpPr>
          <p:grpSpPr>
            <a:xfrm>
              <a:off x="1828800" y="2362200"/>
              <a:ext cx="685800" cy="228600"/>
              <a:chOff x="2590800" y="4191000"/>
              <a:chExt cx="685800" cy="228600"/>
            </a:xfrm>
          </p:grpSpPr>
          <p:sp>
            <p:nvSpPr>
              <p:cNvPr id="41" name="Rectangle 9"/>
              <p:cNvSpPr/>
              <p:nvPr/>
            </p:nvSpPr>
            <p:spPr>
              <a:xfrm>
                <a:off x="2590800" y="4191000"/>
                <a:ext cx="228600" cy="22860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819400" y="4191000"/>
                <a:ext cx="228600" cy="22860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048000" y="4191000"/>
                <a:ext cx="228600" cy="22860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3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3" name="Group 22"/>
            <p:cNvGrpSpPr/>
            <p:nvPr/>
          </p:nvGrpSpPr>
          <p:grpSpPr>
            <a:xfrm>
              <a:off x="1828800" y="2819400"/>
              <a:ext cx="685800" cy="228600"/>
              <a:chOff x="2057400" y="2286000"/>
              <a:chExt cx="685800" cy="2286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2057400" y="2286000"/>
                <a:ext cx="685800" cy="22860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Multiply 39"/>
              <p:cNvSpPr/>
              <p:nvPr/>
            </p:nvSpPr>
            <p:spPr>
              <a:xfrm>
                <a:off x="2276573" y="2286000"/>
                <a:ext cx="228600" cy="228600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1790308" y="2057400"/>
              <a:ext cx="3241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028335" y="2057400"/>
              <a:ext cx="3113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238081" y="2057400"/>
              <a:ext cx="3241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524000" y="2286000"/>
              <a:ext cx="3113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533427" y="2733773"/>
              <a:ext cx="3113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X</a:t>
              </a:r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019800" y="3375978"/>
            <a:ext cx="1905000" cy="1143000"/>
            <a:chOff x="1066800" y="2057400"/>
            <a:chExt cx="1905000" cy="1143000"/>
          </a:xfrm>
        </p:grpSpPr>
        <p:sp>
          <p:nvSpPr>
            <p:cNvPr id="45" name="Rounded Rectangle 44"/>
            <p:cNvSpPr/>
            <p:nvPr/>
          </p:nvSpPr>
          <p:spPr>
            <a:xfrm>
              <a:off x="1066800" y="2133600"/>
              <a:ext cx="1905000" cy="10668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66800" y="2286000"/>
              <a:ext cx="4363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n-US" baseline="-25000" dirty="0" smtClean="0"/>
                <a:t>1</a:t>
              </a:r>
              <a:r>
                <a:rPr lang="en-US" dirty="0" smtClean="0"/>
                <a:t>:</a:t>
              </a:r>
              <a:endParaRPr lang="en-US" baseline="-250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066800" y="2754868"/>
              <a:ext cx="4363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n-US" baseline="-25000" dirty="0" smtClean="0"/>
                <a:t>2</a:t>
              </a:r>
              <a:r>
                <a:rPr lang="en-US" dirty="0" smtClean="0"/>
                <a:t>:</a:t>
              </a:r>
              <a:endParaRPr lang="en-US" baseline="-25000" dirty="0"/>
            </a:p>
          </p:txBody>
        </p:sp>
        <p:grpSp>
          <p:nvGrpSpPr>
            <p:cNvPr id="48" name="Group 12"/>
            <p:cNvGrpSpPr/>
            <p:nvPr/>
          </p:nvGrpSpPr>
          <p:grpSpPr>
            <a:xfrm>
              <a:off x="1828800" y="2362200"/>
              <a:ext cx="685800" cy="228600"/>
              <a:chOff x="2590800" y="4191000"/>
              <a:chExt cx="685800" cy="228600"/>
            </a:xfrm>
          </p:grpSpPr>
          <p:sp>
            <p:nvSpPr>
              <p:cNvPr id="57" name="Rectangle 9"/>
              <p:cNvSpPr/>
              <p:nvPr/>
            </p:nvSpPr>
            <p:spPr>
              <a:xfrm>
                <a:off x="2590800" y="4191000"/>
                <a:ext cx="228600" cy="22860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819400" y="4191000"/>
                <a:ext cx="228600" cy="22860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3048000" y="4191000"/>
                <a:ext cx="228600" cy="22860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3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9" name="Group 22"/>
            <p:cNvGrpSpPr/>
            <p:nvPr/>
          </p:nvGrpSpPr>
          <p:grpSpPr>
            <a:xfrm>
              <a:off x="1828800" y="2819400"/>
              <a:ext cx="685800" cy="228600"/>
              <a:chOff x="2057400" y="2286000"/>
              <a:chExt cx="685800" cy="228600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2057400" y="2286000"/>
                <a:ext cx="685800" cy="22860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Multiply 55"/>
              <p:cNvSpPr/>
              <p:nvPr/>
            </p:nvSpPr>
            <p:spPr>
              <a:xfrm>
                <a:off x="2276573" y="2286000"/>
                <a:ext cx="228600" cy="228600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1790308" y="2057400"/>
              <a:ext cx="3241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028335" y="2057400"/>
              <a:ext cx="3113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238081" y="2057400"/>
              <a:ext cx="3241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524000" y="2286000"/>
              <a:ext cx="3113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533427" y="2733773"/>
              <a:ext cx="3113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X</a:t>
              </a:r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019800" y="5105400"/>
            <a:ext cx="1905000" cy="1143000"/>
            <a:chOff x="1066800" y="2057400"/>
            <a:chExt cx="1905000" cy="1143000"/>
          </a:xfrm>
        </p:grpSpPr>
        <p:sp>
          <p:nvSpPr>
            <p:cNvPr id="61" name="Rounded Rectangle 60"/>
            <p:cNvSpPr/>
            <p:nvPr/>
          </p:nvSpPr>
          <p:spPr>
            <a:xfrm>
              <a:off x="1066800" y="2133600"/>
              <a:ext cx="1905000" cy="10668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066800" y="2286000"/>
              <a:ext cx="4363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n-US" baseline="-25000" dirty="0" smtClean="0"/>
                <a:t>1</a:t>
              </a:r>
              <a:r>
                <a:rPr lang="en-US" dirty="0" smtClean="0"/>
                <a:t>:</a:t>
              </a:r>
              <a:endParaRPr lang="en-US" baseline="-25000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066800" y="2754868"/>
              <a:ext cx="4363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n-US" baseline="-25000" dirty="0" smtClean="0"/>
                <a:t>2</a:t>
              </a:r>
              <a:r>
                <a:rPr lang="en-US" dirty="0" smtClean="0"/>
                <a:t>:</a:t>
              </a:r>
              <a:endParaRPr lang="en-US" baseline="-25000" dirty="0"/>
            </a:p>
          </p:txBody>
        </p:sp>
        <p:grpSp>
          <p:nvGrpSpPr>
            <p:cNvPr id="64" name="Group 12"/>
            <p:cNvGrpSpPr/>
            <p:nvPr/>
          </p:nvGrpSpPr>
          <p:grpSpPr>
            <a:xfrm>
              <a:off x="1828800" y="2362200"/>
              <a:ext cx="685800" cy="228600"/>
              <a:chOff x="2590800" y="4191000"/>
              <a:chExt cx="685800" cy="228600"/>
            </a:xfrm>
          </p:grpSpPr>
          <p:sp>
            <p:nvSpPr>
              <p:cNvPr id="73" name="Rectangle 9"/>
              <p:cNvSpPr/>
              <p:nvPr/>
            </p:nvSpPr>
            <p:spPr>
              <a:xfrm>
                <a:off x="2590800" y="4191000"/>
                <a:ext cx="228600" cy="22860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2819400" y="4191000"/>
                <a:ext cx="228600" cy="22860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3048000" y="4191000"/>
                <a:ext cx="228600" cy="22860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3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5" name="Group 22"/>
            <p:cNvGrpSpPr/>
            <p:nvPr/>
          </p:nvGrpSpPr>
          <p:grpSpPr>
            <a:xfrm>
              <a:off x="1828800" y="2819400"/>
              <a:ext cx="685800" cy="228600"/>
              <a:chOff x="2057400" y="2286000"/>
              <a:chExt cx="685800" cy="228600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2057400" y="2286000"/>
                <a:ext cx="685800" cy="22860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Multiply 71"/>
              <p:cNvSpPr/>
              <p:nvPr/>
            </p:nvSpPr>
            <p:spPr>
              <a:xfrm>
                <a:off x="2276573" y="2286000"/>
                <a:ext cx="228600" cy="228600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Rectangle 65"/>
            <p:cNvSpPr/>
            <p:nvPr/>
          </p:nvSpPr>
          <p:spPr>
            <a:xfrm>
              <a:off x="1790308" y="2057400"/>
              <a:ext cx="3241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028335" y="2057400"/>
              <a:ext cx="3113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238081" y="2057400"/>
              <a:ext cx="3241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524000" y="2286000"/>
              <a:ext cx="3113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533427" y="2733773"/>
              <a:ext cx="3113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X</a:t>
              </a:r>
              <a:endParaRPr lang="en-US" dirty="0"/>
            </a:p>
          </p:txBody>
        </p:sp>
      </p:grpSp>
      <p:sp>
        <p:nvSpPr>
          <p:cNvPr id="76" name="Rounded Rectangle 75"/>
          <p:cNvSpPr/>
          <p:nvPr/>
        </p:nvSpPr>
        <p:spPr>
          <a:xfrm rot="19440532">
            <a:off x="3452474" y="3628605"/>
            <a:ext cx="1859976" cy="68406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Unavoidable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3276600" y="6248400"/>
            <a:ext cx="2565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[A &lt; D]</a:t>
            </a:r>
            <a:r>
              <a:rPr lang="en-US" b="1" dirty="0" smtClean="0">
                <a:sym typeface="Math B"/>
              </a:rPr>
              <a:t></a:t>
            </a:r>
            <a:r>
              <a:rPr lang="en-US" b="1" dirty="0" smtClean="0"/>
              <a:t>[B &lt; D]</a:t>
            </a:r>
            <a:r>
              <a:rPr lang="en-US" b="1" dirty="0" smtClean="0">
                <a:sym typeface="Math B"/>
              </a:rPr>
              <a:t></a:t>
            </a:r>
            <a:r>
              <a:rPr lang="en-US" b="1" dirty="0" smtClean="0"/>
              <a:t>[C &lt; D] 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185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37"/>
    </mc:Choice>
    <mc:Fallback xmlns="">
      <p:transition spd="slow" advTm="122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76" grpId="0" animBg="1"/>
      <p:bldP spid="7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Implement: Memory Fences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432559" y="3200400"/>
            <a:ext cx="6035041" cy="1850570"/>
            <a:chOff x="1432559" y="3124200"/>
            <a:chExt cx="6035041" cy="1850570"/>
          </a:xfrm>
        </p:grpSpPr>
        <p:grpSp>
          <p:nvGrpSpPr>
            <p:cNvPr id="3" name="Group 2"/>
            <p:cNvGrpSpPr/>
            <p:nvPr/>
          </p:nvGrpSpPr>
          <p:grpSpPr>
            <a:xfrm>
              <a:off x="1859279" y="3200400"/>
              <a:ext cx="5181600" cy="1631216"/>
              <a:chOff x="1828800" y="3559630"/>
              <a:chExt cx="5181600" cy="1631216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4800600" y="3559630"/>
                <a:ext cx="220980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Processor B</a:t>
                </a:r>
              </a:p>
              <a:p>
                <a:endParaRPr lang="en-US" sz="2000" b="1" dirty="0" smtClean="0"/>
              </a:p>
              <a:p>
                <a:r>
                  <a:rPr lang="en-US" sz="2000" b="1" dirty="0" smtClean="0"/>
                  <a:t>B</a:t>
                </a:r>
                <a:r>
                  <a:rPr lang="en-US" sz="2000" b="1" baseline="-25000" dirty="0" smtClean="0"/>
                  <a:t>1</a:t>
                </a:r>
                <a:r>
                  <a:rPr lang="en-US" sz="2000" b="1" dirty="0" smtClean="0"/>
                  <a:t>: R2 = Y</a:t>
                </a:r>
              </a:p>
              <a:p>
                <a:r>
                  <a:rPr lang="en-US" sz="2000" b="1" dirty="0" smtClean="0">
                    <a:solidFill>
                      <a:schemeClr val="accent3"/>
                    </a:solidFill>
                  </a:rPr>
                  <a:t>fence(“load-load”)</a:t>
                </a:r>
              </a:p>
              <a:p>
                <a:r>
                  <a:rPr lang="en-US" sz="2000" b="1" dirty="0" smtClean="0"/>
                  <a:t>B</a:t>
                </a:r>
                <a:r>
                  <a:rPr lang="en-US" sz="2000" b="1" baseline="-25000" dirty="0" smtClean="0"/>
                  <a:t>2</a:t>
                </a:r>
                <a:r>
                  <a:rPr lang="en-US" sz="2000" b="1" dirty="0" smtClean="0"/>
                  <a:t>: R1 = X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828800" y="3559630"/>
                <a:ext cx="259080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Processor A</a:t>
                </a:r>
              </a:p>
              <a:p>
                <a:endParaRPr lang="en-US" sz="2000" b="1" dirty="0" smtClean="0"/>
              </a:p>
              <a:p>
                <a:r>
                  <a:rPr lang="en-US" sz="2000" b="1" dirty="0" smtClean="0"/>
                  <a:t>A</a:t>
                </a:r>
                <a:r>
                  <a:rPr lang="en-US" sz="2000" b="1" baseline="-25000" dirty="0" smtClean="0"/>
                  <a:t>1</a:t>
                </a:r>
                <a:r>
                  <a:rPr lang="en-US" sz="2000" b="1" dirty="0" smtClean="0"/>
                  <a:t>: X = 1</a:t>
                </a:r>
              </a:p>
              <a:p>
                <a:r>
                  <a:rPr lang="en-US" sz="2000" b="1" dirty="0" smtClean="0">
                    <a:solidFill>
                      <a:schemeClr val="accent3"/>
                    </a:solidFill>
                  </a:rPr>
                  <a:t>fence(“store-store”)</a:t>
                </a:r>
              </a:p>
              <a:p>
                <a:r>
                  <a:rPr lang="en-US" sz="2000" b="1" dirty="0" smtClean="0"/>
                  <a:t>A</a:t>
                </a:r>
                <a:r>
                  <a:rPr lang="en-US" sz="2000" b="1" baseline="-25000" dirty="0" smtClean="0"/>
                  <a:t>2</a:t>
                </a:r>
                <a:r>
                  <a:rPr lang="en-US" sz="2000" b="1" dirty="0" smtClean="0"/>
                  <a:t>: Y = 1</a:t>
                </a:r>
                <a:endParaRPr lang="en-US" sz="2000" b="1" dirty="0"/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1432559" y="3124200"/>
              <a:ext cx="6035041" cy="185057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2644140" y="1828800"/>
            <a:ext cx="3611879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A1 &lt; A2 </a:t>
            </a:r>
            <a:r>
              <a:rPr lang="en-US" sz="2000" dirty="0">
                <a:sym typeface="Symbol"/>
              </a:rPr>
              <a:t></a:t>
            </a:r>
            <a:r>
              <a:rPr lang="en-US" sz="2000" dirty="0"/>
              <a:t> B1 &lt; B2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4126774" y="2514600"/>
            <a:ext cx="646611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914400" y="5334000"/>
            <a:ext cx="7772400" cy="1318579"/>
          </a:xfrm>
          <a:prstGeom prst="rect">
            <a:avLst/>
          </a:prstGeom>
        </p:spPr>
        <p:txBody>
          <a:bodyPr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 smtClean="0"/>
              <a:t>Not always that simple</a:t>
            </a:r>
          </a:p>
          <a:p>
            <a:pPr lvl="1"/>
            <a:r>
              <a:rPr lang="en-US" sz="2000" dirty="0" smtClean="0"/>
              <a:t>Transitive dependencies </a:t>
            </a:r>
          </a:p>
          <a:p>
            <a:pPr lvl="1"/>
            <a:r>
              <a:rPr lang="en-US" sz="2000" dirty="0" smtClean="0"/>
              <a:t>Control structure, loops 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 Results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pPr/>
              <a:t>47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r>
              <a:rPr lang="en-US" dirty="0" smtClean="0"/>
              <a:t>Mostly mutual exclusion primitives</a:t>
            </a:r>
          </a:p>
          <a:p>
            <a:r>
              <a:rPr lang="en-US" dirty="0" smtClean="0"/>
              <a:t>Different variations of the abstraction</a:t>
            </a:r>
          </a:p>
          <a:p>
            <a:pPr lvl="1"/>
            <a:endParaRPr lang="en-US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024551"/>
              </p:ext>
            </p:extLst>
          </p:nvPr>
        </p:nvGraphicFramePr>
        <p:xfrm>
          <a:off x="1600200" y="2895600"/>
          <a:ext cx="5501329" cy="3606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7800"/>
                <a:gridCol w="838200"/>
                <a:gridCol w="838199"/>
                <a:gridCol w="762001"/>
                <a:gridCol w="838199"/>
                <a:gridCol w="7769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Program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PD k=0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PD k=1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PD k=2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FD k=0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FD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k=1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Sense0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  <a:sym typeface="Wingdings 2"/>
                        </a:rPr>
                        <a:t></a:t>
                      </a:r>
                      <a:endParaRPr lang="en-US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  <a:sym typeface="Wingdings"/>
                        </a:rPr>
                        <a:t></a:t>
                      </a:r>
                      <a:endParaRPr lang="en-US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  <a:sym typeface="Wingdings"/>
                        </a:rPr>
                        <a:t></a:t>
                      </a:r>
                      <a:endParaRPr lang="en-US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  <a:sym typeface="Wingdings 2"/>
                        </a:rPr>
                        <a:t>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  <a:sym typeface="Wingdings"/>
                        </a:rPr>
                        <a:t>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Pet0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  <a:sym typeface="Wingdings 2"/>
                        </a:rPr>
                        <a:t>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  <a:sym typeface="Wingdings 2"/>
                        </a:rPr>
                        <a:t>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  <a:sym typeface="Wingdings"/>
                        </a:rPr>
                        <a:t></a:t>
                      </a:r>
                      <a:endParaRPr lang="en-US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  <a:sym typeface="Wingdings"/>
                        </a:rPr>
                        <a:t>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  <a:sym typeface="Wingdings"/>
                        </a:rPr>
                        <a:t>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Dek0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  <a:sym typeface="Wingdings 2"/>
                        </a:rPr>
                        <a:t>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  <a:sym typeface="Wingdings 2"/>
                        </a:rPr>
                        <a:t>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  <a:sym typeface="Wingdings"/>
                        </a:rPr>
                        <a:t></a:t>
                      </a:r>
                      <a:endParaRPr lang="en-US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  <a:sym typeface="Wingdings"/>
                        </a:rPr>
                        <a:t>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  <a:sym typeface="Wingdings"/>
                        </a:rPr>
                        <a:t>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Lam0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  <a:sym typeface="Wingdings 2"/>
                        </a:rPr>
                        <a:t>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  <a:sym typeface="Wingdings 2"/>
                        </a:rPr>
                        <a:t></a:t>
                      </a:r>
                      <a:endParaRPr lang="en-US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T/O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  <a:sym typeface="Wingdings 2"/>
                        </a:rPr>
                        <a:t>T/O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  <a:sym typeface="Wingdings 2"/>
                        </a:rPr>
                        <a:t>T/O</a:t>
                      </a:r>
                      <a:endParaRPr lang="en-US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Fast0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  <a:sym typeface="Wingdings"/>
                        </a:rPr>
                        <a:t>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T/O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T/O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  <a:sym typeface="Wingdings 2"/>
                        </a:rPr>
                        <a:t>T/O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  <a:sym typeface="Wingdings 2"/>
                        </a:rPr>
                        <a:t>T/O</a:t>
                      </a:r>
                      <a:endParaRPr lang="en-US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Fast1a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  <a:sym typeface="Wingdings"/>
                        </a:rPr>
                        <a:t>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  <a:sym typeface="Wingdings"/>
                        </a:rPr>
                        <a:t></a:t>
                      </a:r>
                      <a:endParaRPr lang="en-US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  <a:sym typeface="Wingdings"/>
                        </a:rPr>
                        <a:t></a:t>
                      </a:r>
                      <a:endParaRPr lang="en-US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  <a:sym typeface="Wingdings 2"/>
                        </a:rPr>
                        <a:t>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  <a:sym typeface="Wingdings 2"/>
                        </a:rPr>
                        <a:t>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Fast1b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  <a:sym typeface="Wingdings"/>
                        </a:rPr>
                        <a:t>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  <a:sym typeface="Wingdings 2"/>
                        </a:rPr>
                        <a:t>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  <a:sym typeface="Wingdings"/>
                        </a:rPr>
                        <a:t>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  <a:sym typeface="Wingdings 2"/>
                        </a:rPr>
                        <a:t>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  <a:sym typeface="Wingdings 2"/>
                        </a:rPr>
                        <a:t>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Fast1c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  <a:sym typeface="Wingdings"/>
                        </a:rPr>
                        <a:t>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  <a:sym typeface="Wingdings 2"/>
                        </a:rPr>
                        <a:t></a:t>
                      </a:r>
                      <a:endParaRPr lang="en-US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  <a:sym typeface="Wingdings"/>
                        </a:rPr>
                        <a:t>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  <a:sym typeface="Wingdings 2"/>
                        </a:rPr>
                        <a:t>T/O</a:t>
                      </a:r>
                      <a:endParaRPr lang="en-US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  <a:sym typeface="Wingdings 2"/>
                        </a:rPr>
                        <a:t>T/O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018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</a:t>
            </a:r>
            <a:r>
              <a:rPr lang="en-US" dirty="0" err="1" smtClean="0"/>
              <a:t>Boids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With synchronization barriers</a:t>
            </a:r>
          </a:p>
          <a:p>
            <a:r>
              <a:rPr lang="en-US" dirty="0" smtClean="0"/>
              <a:t>Numerical abstractions for tracking array indices</a:t>
            </a:r>
          </a:p>
          <a:p>
            <a:r>
              <a:rPr lang="en-US" dirty="0" smtClean="0"/>
              <a:t>Establishing conflict-freedom of array accesses that may happen in parallel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Computing forces can be done in parallel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Different </a:t>
            </a:r>
            <a:r>
              <a:rPr lang="en-US" dirty="0" err="1" smtClean="0">
                <a:solidFill>
                  <a:srgbClr val="FFFF00"/>
                </a:solidFill>
              </a:rPr>
              <a:t>Boids</a:t>
            </a:r>
            <a:r>
              <a:rPr lang="en-US" dirty="0" smtClean="0">
                <a:solidFill>
                  <a:srgbClr val="FFFF00"/>
                </a:solidFill>
              </a:rPr>
              <a:t> write to disjoint parts of the array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2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Boids</a:t>
            </a:r>
            <a:r>
              <a:rPr lang="en-US" dirty="0" smtClean="0"/>
              <a:t> Simulation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3358561" y="1957899"/>
            <a:ext cx="2538951" cy="413266"/>
            <a:chOff x="3328449" y="2329934"/>
            <a:chExt cx="2538951" cy="413266"/>
          </a:xfrm>
        </p:grpSpPr>
        <p:sp>
          <p:nvSpPr>
            <p:cNvPr id="29" name="Rectangle 28"/>
            <p:cNvSpPr/>
            <p:nvPr/>
          </p:nvSpPr>
          <p:spPr>
            <a:xfrm>
              <a:off x="3328449" y="2438400"/>
              <a:ext cx="356558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680694" y="2438400"/>
              <a:ext cx="356558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031502" y="2438400"/>
              <a:ext cx="356558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388060" y="2438400"/>
              <a:ext cx="356558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738868" y="2438400"/>
              <a:ext cx="356558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510842" y="2438400"/>
              <a:ext cx="356558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118034" y="2329934"/>
              <a:ext cx="3642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…</a:t>
              </a:r>
              <a:endParaRPr lang="en-US" sz="1600" b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25843" y="4114800"/>
            <a:ext cx="302499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Generate initial locations</a:t>
            </a:r>
          </a:p>
          <a:p>
            <a:r>
              <a:rPr lang="en-US" sz="2000" dirty="0"/>
              <a:t>Spawn N </a:t>
            </a:r>
            <a:r>
              <a:rPr lang="en-US" sz="2000" dirty="0" err="1"/>
              <a:t>Boid</a:t>
            </a:r>
            <a:r>
              <a:rPr lang="en-US" sz="2000" dirty="0"/>
              <a:t> Tasks</a:t>
            </a:r>
          </a:p>
          <a:p>
            <a:r>
              <a:rPr lang="en-US" sz="2000" dirty="0"/>
              <a:t>While (true) </a:t>
            </a:r>
            <a:r>
              <a:rPr lang="en-US" sz="2000" dirty="0" smtClean="0"/>
              <a:t>{</a:t>
            </a:r>
          </a:p>
          <a:p>
            <a:r>
              <a:rPr lang="en-US" sz="2000" dirty="0" smtClean="0"/>
              <a:t>  Wait on </a:t>
            </a:r>
            <a:r>
              <a:rPr lang="en-US" sz="2000" dirty="0" smtClean="0">
                <a:solidFill>
                  <a:srgbClr val="FFFF00"/>
                </a:solidFill>
              </a:rPr>
              <a:t>display-barrier</a:t>
            </a:r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smtClean="0"/>
              <a:t>  Read </a:t>
            </a:r>
            <a:r>
              <a:rPr lang="en-US" sz="2000" dirty="0"/>
              <a:t>locations of </a:t>
            </a:r>
            <a:r>
              <a:rPr lang="en-US" sz="2000" dirty="0">
                <a:solidFill>
                  <a:srgbClr val="FFFF00"/>
                </a:solidFill>
              </a:rPr>
              <a:t>all</a:t>
            </a:r>
            <a:r>
              <a:rPr lang="en-US" sz="2000" dirty="0"/>
              <a:t> </a:t>
            </a:r>
            <a:r>
              <a:rPr lang="en-US" sz="2000" dirty="0" err="1"/>
              <a:t>boids</a:t>
            </a:r>
            <a:endParaRPr lang="en-US" sz="2000" dirty="0"/>
          </a:p>
          <a:p>
            <a:r>
              <a:rPr lang="en-US" sz="2000" dirty="0" smtClean="0"/>
              <a:t>  Render </a:t>
            </a:r>
            <a:r>
              <a:rPr lang="en-US" sz="2000" dirty="0" err="1"/>
              <a:t>boids</a:t>
            </a:r>
            <a:endParaRPr lang="en-US" sz="2000" dirty="0"/>
          </a:p>
          <a:p>
            <a:r>
              <a:rPr lang="en-US" sz="2000" dirty="0" smtClean="0"/>
              <a:t>}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768051" y="4114800"/>
            <a:ext cx="335842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While (true) {</a:t>
            </a:r>
          </a:p>
          <a:p>
            <a:r>
              <a:rPr lang="en-US" sz="2000" dirty="0" smtClean="0"/>
              <a:t>  Read </a:t>
            </a:r>
            <a:r>
              <a:rPr lang="en-US" sz="2000" dirty="0"/>
              <a:t>locations of </a:t>
            </a:r>
            <a:r>
              <a:rPr lang="en-US" sz="2000" dirty="0">
                <a:solidFill>
                  <a:srgbClr val="FFFF00"/>
                </a:solidFill>
              </a:rPr>
              <a:t>other</a:t>
            </a:r>
            <a:r>
              <a:rPr lang="en-US" sz="2000" dirty="0"/>
              <a:t> </a:t>
            </a:r>
            <a:r>
              <a:rPr lang="en-US" sz="2000" dirty="0" err="1" smtClean="0"/>
              <a:t>boids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Wait on </a:t>
            </a:r>
            <a:r>
              <a:rPr lang="en-US" sz="2000" dirty="0" smtClean="0">
                <a:solidFill>
                  <a:srgbClr val="FFFF00"/>
                </a:solidFill>
              </a:rPr>
              <a:t>message-barrier</a:t>
            </a:r>
          </a:p>
          <a:p>
            <a:r>
              <a:rPr lang="en-US" sz="2000" dirty="0" smtClean="0"/>
              <a:t>  Compute new location</a:t>
            </a:r>
          </a:p>
          <a:p>
            <a:r>
              <a:rPr lang="en-US" sz="2000" dirty="0" smtClean="0"/>
              <a:t>  Update </a:t>
            </a:r>
            <a:r>
              <a:rPr lang="en-US" sz="2000" dirty="0">
                <a:solidFill>
                  <a:srgbClr val="FFFF00"/>
                </a:solidFill>
              </a:rPr>
              <a:t>my</a:t>
            </a:r>
            <a:r>
              <a:rPr lang="en-US" sz="2000" dirty="0"/>
              <a:t> </a:t>
            </a:r>
            <a:r>
              <a:rPr lang="en-US" sz="2000" dirty="0" smtClean="0"/>
              <a:t>location</a:t>
            </a:r>
          </a:p>
          <a:p>
            <a:r>
              <a:rPr lang="en-US" sz="2000" dirty="0" smtClean="0"/>
              <a:t>   Wait on </a:t>
            </a:r>
            <a:r>
              <a:rPr lang="en-US" sz="2000" dirty="0" smtClean="0">
                <a:solidFill>
                  <a:srgbClr val="FFFF00"/>
                </a:solidFill>
              </a:rPr>
              <a:t>display-barrier</a:t>
            </a:r>
          </a:p>
          <a:p>
            <a:r>
              <a:rPr lang="en-US" sz="2000" dirty="0" smtClean="0"/>
              <a:t>}</a:t>
            </a:r>
            <a:endParaRPr lang="en-US" sz="2000" dirty="0"/>
          </a:p>
        </p:txBody>
      </p:sp>
      <p:sp>
        <p:nvSpPr>
          <p:cNvPr id="3" name="Rounded Rectangle 2"/>
          <p:cNvSpPr/>
          <p:nvPr/>
        </p:nvSpPr>
        <p:spPr>
          <a:xfrm>
            <a:off x="304800" y="3962400"/>
            <a:ext cx="3884772" cy="243840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4427157" y="3962400"/>
            <a:ext cx="4331474" cy="243840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2425" y="35930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Main task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838080" y="3593068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Boid</a:t>
            </a:r>
            <a:r>
              <a:rPr lang="en-US" dirty="0" smtClean="0"/>
              <a:t> task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1750421" y="1828800"/>
            <a:ext cx="6174379" cy="129540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905000" y="1447835"/>
            <a:ext cx="3065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Shared Memory (Global State)</a:t>
            </a:r>
            <a:endParaRPr lang="en-US" dirty="0"/>
          </a:p>
        </p:txBody>
      </p:sp>
      <p:sp>
        <p:nvSpPr>
          <p:cNvPr id="49" name="Left Brace 48"/>
          <p:cNvSpPr/>
          <p:nvPr/>
        </p:nvSpPr>
        <p:spPr>
          <a:xfrm rot="16200000">
            <a:off x="4487879" y="1077676"/>
            <a:ext cx="365312" cy="285093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581400" y="2643699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Locations of N </a:t>
            </a:r>
            <a:r>
              <a:rPr lang="en-US" dirty="0" err="1" smtClean="0"/>
              <a:t>Boids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38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5</a:t>
            </a:fld>
            <a:endParaRPr lang="en-US">
              <a:solidFill>
                <a:srgbClr val="D6EC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97939" y="1546623"/>
            <a:ext cx="4148123" cy="2461381"/>
            <a:chOff x="1723561" y="4419412"/>
            <a:chExt cx="4148123" cy="2058786"/>
          </a:xfrm>
        </p:grpSpPr>
        <p:sp>
          <p:nvSpPr>
            <p:cNvPr id="9" name="TextBox 8"/>
            <p:cNvSpPr txBox="1"/>
            <p:nvPr/>
          </p:nvSpPr>
          <p:spPr>
            <a:xfrm>
              <a:off x="1723561" y="4419412"/>
              <a:ext cx="4148123" cy="1557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500" dirty="0" smtClean="0">
                  <a:solidFill>
                    <a:srgbClr val="FFFF00"/>
                  </a:solidFill>
                </a:rPr>
                <a:t>P’</a:t>
              </a:r>
              <a:r>
                <a:rPr lang="en-US" sz="11500" dirty="0" smtClean="0"/>
                <a:t> </a:t>
              </a:r>
              <a:r>
                <a:rPr lang="en-US" sz="11500" dirty="0" smtClean="0">
                  <a:sym typeface="Math B"/>
                </a:rPr>
                <a:t></a:t>
              </a:r>
              <a:r>
                <a:rPr lang="en-US" sz="11500" baseline="-25000" dirty="0" smtClean="0">
                  <a:sym typeface="Symbol"/>
                </a:rPr>
                <a:t></a:t>
              </a:r>
              <a:r>
                <a:rPr lang="en-US" sz="11500" dirty="0" smtClean="0">
                  <a:sym typeface="Math C"/>
                </a:rPr>
                <a:t> S</a:t>
              </a:r>
              <a:endParaRPr lang="en-US" sz="115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56413" y="5989072"/>
              <a:ext cx="3682418" cy="489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Change the program</a:t>
              </a:r>
              <a:endParaRPr lang="en-US" sz="3200" dirty="0"/>
            </a:p>
          </p:txBody>
        </p:sp>
      </p:grp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r>
              <a:rPr lang="en-US" dirty="0" smtClean="0"/>
              <a:t>Alternatively…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52800" y="4516160"/>
            <a:ext cx="214655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250" dirty="0" smtClean="0"/>
              <a:t>P </a:t>
            </a:r>
            <a:r>
              <a:rPr lang="en-US" sz="6250" dirty="0" smtClean="0">
                <a:sym typeface="Math C"/>
              </a:rPr>
              <a:t></a:t>
            </a:r>
            <a:r>
              <a:rPr lang="en-US" sz="6250" baseline="-25000" dirty="0" smtClean="0">
                <a:sym typeface="Symbol"/>
              </a:rPr>
              <a:t></a:t>
            </a:r>
            <a:r>
              <a:rPr lang="en-US" sz="6250" dirty="0" smtClean="0">
                <a:sym typeface="Math C"/>
              </a:rPr>
              <a:t> S</a:t>
            </a:r>
            <a:endParaRPr lang="en-US" sz="6250" dirty="0"/>
          </a:p>
        </p:txBody>
      </p:sp>
      <p:sp>
        <p:nvSpPr>
          <p:cNvPr id="10" name="TextBox 9"/>
          <p:cNvSpPr txBox="1"/>
          <p:nvPr/>
        </p:nvSpPr>
        <p:spPr>
          <a:xfrm>
            <a:off x="127086" y="5842000"/>
            <a:ext cx="5752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Logozzo</a:t>
            </a:r>
            <a:r>
              <a:rPr lang="en-US" sz="1400" dirty="0"/>
              <a:t>, Ball. Modular and Verified Automatic Program Repair, OOPSLA'12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" y="6172200"/>
            <a:ext cx="328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…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5103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57400" y="1504336"/>
            <a:ext cx="5715000" cy="4591664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52400" y="1892808"/>
            <a:ext cx="1746504" cy="107899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Program</a:t>
            </a:r>
          </a:p>
          <a:p>
            <a:pPr algn="ctr"/>
            <a:r>
              <a:rPr lang="en-US" sz="1600" dirty="0"/>
              <a:t>P</a:t>
            </a:r>
          </a:p>
        </p:txBody>
      </p:sp>
      <p:sp>
        <p:nvSpPr>
          <p:cNvPr id="6" name="Oval 5"/>
          <p:cNvSpPr/>
          <p:nvPr/>
        </p:nvSpPr>
        <p:spPr>
          <a:xfrm>
            <a:off x="114300" y="3352800"/>
            <a:ext cx="1790700" cy="107899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specification</a:t>
            </a:r>
          </a:p>
          <a:p>
            <a:pPr algn="ctr"/>
            <a:r>
              <a:rPr lang="en-US" sz="1600" dirty="0" smtClean="0"/>
              <a:t>S</a:t>
            </a:r>
            <a:endParaRPr lang="en-US" sz="1600" dirty="0"/>
          </a:p>
        </p:txBody>
      </p:sp>
      <p:cxnSp>
        <p:nvCxnSpPr>
          <p:cNvPr id="7" name="Curved Connector 6"/>
          <p:cNvCxnSpPr>
            <a:stCxn id="6" idx="6"/>
            <a:endCxn id="94" idx="1"/>
          </p:cNvCxnSpPr>
          <p:nvPr/>
        </p:nvCxnSpPr>
        <p:spPr>
          <a:xfrm>
            <a:off x="1905000" y="3892296"/>
            <a:ext cx="304800" cy="1588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14603" y="3430631"/>
            <a:ext cx="10005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Abstract</a:t>
            </a:r>
            <a:br>
              <a:rPr lang="en-US" dirty="0" smtClean="0"/>
            </a:br>
            <a:r>
              <a:rPr lang="en-US" dirty="0" smtClean="0"/>
              <a:t>counter</a:t>
            </a:r>
            <a:br>
              <a:rPr lang="en-US" dirty="0" smtClean="0"/>
            </a:b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14300" y="4788408"/>
            <a:ext cx="1746504" cy="107899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Abstraction</a:t>
            </a:r>
          </a:p>
          <a:p>
            <a:pPr algn="ctr"/>
            <a:r>
              <a:rPr lang="en-US" sz="1600" dirty="0">
                <a:sym typeface="Math A"/>
              </a:rPr>
              <a:t></a:t>
            </a:r>
            <a:endParaRPr lang="en-US" sz="1600" dirty="0"/>
          </a:p>
        </p:txBody>
      </p:sp>
      <p:cxnSp>
        <p:nvCxnSpPr>
          <p:cNvPr id="14" name="Curved Connector 13"/>
          <p:cNvCxnSpPr>
            <a:stCxn id="13" idx="6"/>
            <a:endCxn id="58" idx="2"/>
          </p:cNvCxnSpPr>
          <p:nvPr/>
        </p:nvCxnSpPr>
        <p:spPr>
          <a:xfrm>
            <a:off x="1860804" y="5327904"/>
            <a:ext cx="753348" cy="1588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197792" y="4985004"/>
            <a:ext cx="1434217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Abstraction</a:t>
            </a:r>
            <a:br>
              <a:rPr lang="en-US" sz="1600" dirty="0" smtClean="0"/>
            </a:br>
            <a:r>
              <a:rPr lang="en-US" sz="1600" dirty="0" smtClean="0"/>
              <a:t>Refinement</a:t>
            </a:r>
            <a:endParaRPr lang="en-US" sz="1600" dirty="0"/>
          </a:p>
        </p:txBody>
      </p:sp>
      <p:cxnSp>
        <p:nvCxnSpPr>
          <p:cNvPr id="16" name="Curved Connector 15"/>
          <p:cNvCxnSpPr>
            <a:stCxn id="15" idx="1"/>
            <a:endCxn id="58" idx="6"/>
          </p:cNvCxnSpPr>
          <p:nvPr/>
        </p:nvCxnSpPr>
        <p:spPr>
          <a:xfrm rot="10800000">
            <a:off x="3481848" y="5327904"/>
            <a:ext cx="715944" cy="1588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12" idx="2"/>
          </p:cNvCxnSpPr>
          <p:nvPr/>
        </p:nvCxnSpPr>
        <p:spPr>
          <a:xfrm rot="5400000">
            <a:off x="4646554" y="4621515"/>
            <a:ext cx="535901" cy="793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04800" y="6172200"/>
            <a:ext cx="8523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effectLst/>
              </a:rPr>
              <a:t>Change the </a:t>
            </a:r>
            <a:r>
              <a:rPr lang="en-US" sz="3200" dirty="0" smtClean="0">
                <a:solidFill>
                  <a:srgbClr val="7030A0"/>
                </a:solidFill>
              </a:rPr>
              <a:t>specification</a:t>
            </a:r>
            <a:r>
              <a:rPr lang="en-US" sz="3200" dirty="0" smtClean="0">
                <a:solidFill>
                  <a:schemeClr val="accent4"/>
                </a:solidFill>
              </a:rPr>
              <a:t> </a:t>
            </a:r>
            <a:r>
              <a:rPr lang="en-US" sz="3200" dirty="0" smtClean="0">
                <a:effectLst/>
              </a:rPr>
              <a:t>to match the </a:t>
            </a:r>
            <a:r>
              <a:rPr lang="en-US" sz="3200" dirty="0" smtClean="0">
                <a:solidFill>
                  <a:schemeClr val="accent1"/>
                </a:solidFill>
              </a:rPr>
              <a:t>abstraction</a:t>
            </a:r>
            <a:endParaRPr lang="en-US" sz="3200" dirty="0">
              <a:solidFill>
                <a:schemeClr val="accent4"/>
              </a:solidFill>
              <a:effectLst/>
            </a:endParaRPr>
          </a:p>
        </p:txBody>
      </p:sp>
      <p:cxnSp>
        <p:nvCxnSpPr>
          <p:cNvPr id="35" name="Curved Connector 34"/>
          <p:cNvCxnSpPr>
            <a:stCxn id="58" idx="4"/>
            <a:endCxn id="15" idx="2"/>
          </p:cNvCxnSpPr>
          <p:nvPr/>
        </p:nvCxnSpPr>
        <p:spPr>
          <a:xfrm rot="5400000" flipH="1" flipV="1">
            <a:off x="3943350" y="4775453"/>
            <a:ext cx="76200" cy="1866901"/>
          </a:xfrm>
          <a:prstGeom prst="curvedConnector3">
            <a:avLst>
              <a:gd name="adj1" fmla="val -30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2614152" y="4908804"/>
            <a:ext cx="867696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ym typeface="Math A"/>
              </a:rPr>
              <a:t></a:t>
            </a:r>
            <a:endParaRPr lang="en-US" sz="2400" dirty="0"/>
          </a:p>
        </p:txBody>
      </p:sp>
      <p:sp>
        <p:nvSpPr>
          <p:cNvPr id="64" name="Oval 63"/>
          <p:cNvSpPr/>
          <p:nvPr/>
        </p:nvSpPr>
        <p:spPr>
          <a:xfrm>
            <a:off x="2584656" y="2013204"/>
            <a:ext cx="943896" cy="8382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ym typeface="Symbol"/>
              </a:rPr>
              <a:t></a:t>
            </a:r>
            <a:endParaRPr lang="en-US" sz="2400" dirty="0"/>
          </a:p>
        </p:txBody>
      </p:sp>
      <p:cxnSp>
        <p:nvCxnSpPr>
          <p:cNvPr id="77" name="Curved Connector 76"/>
          <p:cNvCxnSpPr>
            <a:stCxn id="94" idx="3"/>
            <a:endCxn id="12" idx="1"/>
          </p:cNvCxnSpPr>
          <p:nvPr/>
        </p:nvCxnSpPr>
        <p:spPr>
          <a:xfrm>
            <a:off x="3886200" y="3892296"/>
            <a:ext cx="528403" cy="1588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ounded Rectangle 93"/>
          <p:cNvSpPr/>
          <p:nvPr/>
        </p:nvSpPr>
        <p:spPr>
          <a:xfrm>
            <a:off x="2209800" y="3550626"/>
            <a:ext cx="1676400" cy="6833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Verify</a:t>
            </a:r>
            <a:endParaRPr lang="en-US" sz="1600" dirty="0"/>
          </a:p>
        </p:txBody>
      </p:sp>
      <p:cxnSp>
        <p:nvCxnSpPr>
          <p:cNvPr id="96" name="Curved Connector 95"/>
          <p:cNvCxnSpPr>
            <a:endCxn id="94" idx="2"/>
          </p:cNvCxnSpPr>
          <p:nvPr/>
        </p:nvCxnSpPr>
        <p:spPr>
          <a:xfrm rot="5400000" flipH="1" flipV="1">
            <a:off x="2687689" y="4593483"/>
            <a:ext cx="719828" cy="794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381000" y="512064"/>
            <a:ext cx="8458200" cy="914400"/>
          </a:xfrm>
        </p:spPr>
        <p:txBody>
          <a:bodyPr/>
          <a:lstStyle/>
          <a:p>
            <a:r>
              <a:rPr lang="en-US" sz="2800" dirty="0" smtClean="0"/>
              <a:t>General Setting Revisited</a:t>
            </a:r>
            <a:endParaRPr lang="en-US" sz="2800" dirty="0"/>
          </a:p>
        </p:txBody>
      </p:sp>
      <p:sp>
        <p:nvSpPr>
          <p:cNvPr id="27" name="Rounded Rectangle 26"/>
          <p:cNvSpPr/>
          <p:nvPr/>
        </p:nvSpPr>
        <p:spPr>
          <a:xfrm>
            <a:off x="4191000" y="2089404"/>
            <a:ext cx="1447800" cy="685800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Program</a:t>
            </a:r>
            <a:br>
              <a:rPr lang="en-US" sz="1600" dirty="0" smtClean="0"/>
            </a:br>
            <a:r>
              <a:rPr lang="en-US" sz="1600" dirty="0" smtClean="0"/>
              <a:t>Restriction</a:t>
            </a:r>
            <a:endParaRPr lang="en-US" sz="1600" dirty="0"/>
          </a:p>
        </p:txBody>
      </p:sp>
      <p:cxnSp>
        <p:nvCxnSpPr>
          <p:cNvPr id="28" name="Curved Connector 27"/>
          <p:cNvCxnSpPr>
            <a:stCxn id="12" idx="0"/>
            <a:endCxn id="27" idx="2"/>
          </p:cNvCxnSpPr>
          <p:nvPr/>
        </p:nvCxnSpPr>
        <p:spPr>
          <a:xfrm rot="5400000" flipH="1" flipV="1">
            <a:off x="4587187" y="3102918"/>
            <a:ext cx="655427" cy="1588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27" idx="1"/>
            <a:endCxn id="64" idx="6"/>
          </p:cNvCxnSpPr>
          <p:nvPr/>
        </p:nvCxnSpPr>
        <p:spPr>
          <a:xfrm rot="10800000">
            <a:off x="3528552" y="2432304"/>
            <a:ext cx="662448" cy="1588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64" idx="5"/>
            <a:endCxn id="27" idx="2"/>
          </p:cNvCxnSpPr>
          <p:nvPr/>
        </p:nvCxnSpPr>
        <p:spPr>
          <a:xfrm rot="16200000" flipH="1">
            <a:off x="4129336" y="1989639"/>
            <a:ext cx="46551" cy="1524578"/>
          </a:xfrm>
          <a:prstGeom prst="curvedConnector3">
            <a:avLst>
              <a:gd name="adj1" fmla="val 754766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64" idx="4"/>
            <a:endCxn id="94" idx="0"/>
          </p:cNvCxnSpPr>
          <p:nvPr/>
        </p:nvCxnSpPr>
        <p:spPr>
          <a:xfrm rot="5400000">
            <a:off x="2702691" y="3196713"/>
            <a:ext cx="699222" cy="8604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6019800" y="2089404"/>
            <a:ext cx="1295400" cy="685800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Implement</a:t>
            </a:r>
            <a:endParaRPr lang="en-US" sz="1600" dirty="0"/>
          </a:p>
        </p:txBody>
      </p:sp>
      <p:cxnSp>
        <p:nvCxnSpPr>
          <p:cNvPr id="86" name="Curved Connector 85"/>
          <p:cNvCxnSpPr>
            <a:stCxn id="5" idx="6"/>
            <a:endCxn id="64" idx="2"/>
          </p:cNvCxnSpPr>
          <p:nvPr/>
        </p:nvCxnSpPr>
        <p:spPr>
          <a:xfrm>
            <a:off x="1898904" y="2432304"/>
            <a:ext cx="685752" cy="1588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urved Connector 89"/>
          <p:cNvCxnSpPr>
            <a:stCxn id="65" idx="2"/>
            <a:endCxn id="94" idx="2"/>
          </p:cNvCxnSpPr>
          <p:nvPr/>
        </p:nvCxnSpPr>
        <p:spPr>
          <a:xfrm rot="10800000">
            <a:off x="3048000" y="4233966"/>
            <a:ext cx="3048000" cy="617434"/>
          </a:xfrm>
          <a:prstGeom prst="curvedConnector2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urved Connector 85"/>
          <p:cNvCxnSpPr>
            <a:stCxn id="59" idx="3"/>
            <a:endCxn id="104" idx="2"/>
          </p:cNvCxnSpPr>
          <p:nvPr/>
        </p:nvCxnSpPr>
        <p:spPr>
          <a:xfrm>
            <a:off x="7315200" y="2432304"/>
            <a:ext cx="844778" cy="1588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103"/>
          <p:cNvSpPr/>
          <p:nvPr/>
        </p:nvSpPr>
        <p:spPr>
          <a:xfrm>
            <a:off x="8159978" y="2013204"/>
            <a:ext cx="838200" cy="8382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P’</a:t>
            </a:r>
          </a:p>
        </p:txBody>
      </p:sp>
      <p:cxnSp>
        <p:nvCxnSpPr>
          <p:cNvPr id="153" name="Curved Connector 152"/>
          <p:cNvCxnSpPr>
            <a:stCxn id="5" idx="7"/>
            <a:endCxn id="59" idx="0"/>
          </p:cNvCxnSpPr>
          <p:nvPr/>
        </p:nvCxnSpPr>
        <p:spPr>
          <a:xfrm rot="16200000" flipH="1">
            <a:off x="4136026" y="-442070"/>
            <a:ext cx="38581" cy="5024366"/>
          </a:xfrm>
          <a:prstGeom prst="curvedConnector3">
            <a:avLst>
              <a:gd name="adj1" fmla="val -1002087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 flipH="1">
            <a:off x="1784604" y="2546604"/>
            <a:ext cx="1149096" cy="920496"/>
          </a:xfrm>
          <a:prstGeom prst="straightConnector1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endCxn id="40" idx="1"/>
          </p:cNvCxnSpPr>
          <p:nvPr/>
        </p:nvCxnSpPr>
        <p:spPr>
          <a:xfrm>
            <a:off x="5781449" y="5334814"/>
            <a:ext cx="2295751" cy="3651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077200" y="4876800"/>
            <a:ext cx="101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Abstract</a:t>
            </a:r>
          </a:p>
          <a:p>
            <a:r>
              <a:rPr lang="en-US" dirty="0" smtClean="0"/>
              <a:t>counter</a:t>
            </a:r>
            <a:br>
              <a:rPr lang="en-US" dirty="0" smtClean="0"/>
            </a:b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8128000" y="3473196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S’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791200" y="3549396"/>
            <a:ext cx="1447800" cy="685800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Spec Weakening</a:t>
            </a:r>
            <a:endParaRPr lang="en-US" sz="1600" dirty="0"/>
          </a:p>
        </p:txBody>
      </p:sp>
      <p:cxnSp>
        <p:nvCxnSpPr>
          <p:cNvPr id="49" name="Curved Connector 85"/>
          <p:cNvCxnSpPr>
            <a:stCxn id="12" idx="3"/>
            <a:endCxn id="47" idx="1"/>
          </p:cNvCxnSpPr>
          <p:nvPr/>
        </p:nvCxnSpPr>
        <p:spPr>
          <a:xfrm>
            <a:off x="5415197" y="3892296"/>
            <a:ext cx="376003" cy="1588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85"/>
          <p:cNvCxnSpPr>
            <a:stCxn id="65" idx="6"/>
            <a:endCxn id="43" idx="2"/>
          </p:cNvCxnSpPr>
          <p:nvPr/>
        </p:nvCxnSpPr>
        <p:spPr>
          <a:xfrm flipV="1">
            <a:off x="6934200" y="3892296"/>
            <a:ext cx="1193800" cy="959104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6096000" y="44323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ym typeface="Symbol"/>
              </a:rPr>
              <a:t></a:t>
            </a:r>
            <a:endParaRPr lang="en-US" sz="1600" dirty="0" smtClean="0"/>
          </a:p>
        </p:txBody>
      </p:sp>
      <p:cxnSp>
        <p:nvCxnSpPr>
          <p:cNvPr id="68" name="Curved Connector 85"/>
          <p:cNvCxnSpPr>
            <a:stCxn id="47" idx="2"/>
            <a:endCxn id="65" idx="0"/>
          </p:cNvCxnSpPr>
          <p:nvPr/>
        </p:nvCxnSpPr>
        <p:spPr>
          <a:xfrm rot="5400000">
            <a:off x="6416548" y="4333748"/>
            <a:ext cx="197104" cy="1588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447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83560"/>
            <a:ext cx="84582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 algorithm for Abstraction-Guided Synthesis </a:t>
            </a:r>
          </a:p>
          <a:p>
            <a:pPr lvl="1"/>
            <a:r>
              <a:rPr lang="en-US" dirty="0" smtClean="0"/>
              <a:t>Synthesize efficient and correct synchronization</a:t>
            </a:r>
          </a:p>
          <a:p>
            <a:pPr lvl="1"/>
            <a:r>
              <a:rPr lang="en-US" dirty="0" smtClean="0"/>
              <a:t>Handles infinite-state systems based on abstract interpretation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Refine the abstraction and/or restrict program behavior</a:t>
            </a:r>
          </a:p>
          <a:p>
            <a:pPr lvl="1"/>
            <a:r>
              <a:rPr lang="en-US" dirty="0" smtClean="0"/>
              <a:t>Interplay between abstraction and synchronization</a:t>
            </a:r>
          </a:p>
          <a:p>
            <a:r>
              <a:rPr lang="en-US" dirty="0" smtClean="0"/>
              <a:t>Instances</a:t>
            </a:r>
          </a:p>
          <a:p>
            <a:pPr lvl="1"/>
            <a:r>
              <a:rPr lang="en-US" dirty="0" smtClean="0"/>
              <a:t>Atomic sections</a:t>
            </a:r>
          </a:p>
          <a:p>
            <a:pPr lvl="1"/>
            <a:r>
              <a:rPr lang="en-US" dirty="0" smtClean="0"/>
              <a:t>Barriers</a:t>
            </a:r>
          </a:p>
          <a:p>
            <a:pPr lvl="1"/>
            <a:r>
              <a:rPr lang="en-US" dirty="0" smtClean="0"/>
              <a:t>Memory fences</a:t>
            </a:r>
          </a:p>
          <a:p>
            <a:r>
              <a:rPr lang="en-US" dirty="0" smtClean="0"/>
              <a:t>Useful in practice for systematic exploration of design spaces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7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Invited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755360"/>
          </a:xfrm>
        </p:spPr>
        <p:txBody>
          <a:bodyPr>
            <a:normAutofit fontScale="62500" lnSpcReduction="20000"/>
          </a:bodyPr>
          <a:lstStyle/>
          <a:p>
            <a:pPr marL="582930" indent="-514350">
              <a:buFont typeface="+mj-lt"/>
              <a:buAutoNum type="arabicPeriod"/>
            </a:pPr>
            <a:r>
              <a:rPr lang="en-US" dirty="0" smtClean="0"/>
              <a:t>What about other synchronization mechanisms? 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Title says “</a:t>
            </a:r>
            <a:r>
              <a:rPr lang="en-US" i="1" dirty="0" smtClean="0"/>
              <a:t>abstraction-guided synthesis</a:t>
            </a:r>
            <a:r>
              <a:rPr lang="en-US" dirty="0" smtClean="0"/>
              <a:t>” but you only talked about synthesis of synchronization, is there anything for sequential programs?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Why not start from the most constrained program and work downwards (relaxing constraints)?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Can’t you solve the problem purely by brute force search of all atomic section / fence / barrier placements?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Why are you enumerating traces? Can’t you compute your solution via state-based semantics?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Why use only a single CEX at a time? Could use information about the whole (abstract) transition system?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How is this related to supervisor synthesis? Games?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You add synchronization, can’t you crate deadlocks?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Is there any sense in doing something like AGS dynamically?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Don’t you always want to use the most refined abstraction and generate synchronization only using that?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7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Focus on Program Modification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Given a program P, specification S, and an abstraction </a:t>
            </a:r>
            <a:r>
              <a:rPr lang="en-US" dirty="0" smtClean="0">
                <a:sym typeface="Symbol"/>
              </a:rPr>
              <a:t> such that P </a:t>
            </a:r>
            <a:r>
              <a:rPr lang="en-US" dirty="0" smtClean="0">
                <a:sym typeface="Math C"/>
              </a:rPr>
              <a:t></a:t>
            </a:r>
            <a:r>
              <a:rPr lang="en-US" baseline="-25000" dirty="0" smtClean="0">
                <a:sym typeface="Symbol"/>
              </a:rPr>
              <a:t></a:t>
            </a:r>
            <a:r>
              <a:rPr lang="en-US" dirty="0" smtClean="0">
                <a:sym typeface="Symbol"/>
              </a:rPr>
              <a:t> S</a:t>
            </a:r>
          </a:p>
          <a:p>
            <a:r>
              <a:rPr lang="en-US" dirty="0" smtClean="0">
                <a:sym typeface="Symbol"/>
              </a:rPr>
              <a:t>Find a 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modified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program</a:t>
            </a:r>
            <a:r>
              <a:rPr lang="en-US" dirty="0" smtClean="0">
                <a:sym typeface="Symbol"/>
              </a:rPr>
              <a:t> P’ such that P’ </a:t>
            </a:r>
            <a:r>
              <a:rPr lang="en-US" dirty="0" smtClean="0">
                <a:sym typeface="Math B"/>
              </a:rPr>
              <a:t></a:t>
            </a:r>
            <a:r>
              <a:rPr lang="en-US" baseline="-25000" dirty="0" smtClean="0">
                <a:sym typeface="Symbol"/>
              </a:rPr>
              <a:t></a:t>
            </a:r>
            <a:r>
              <a:rPr lang="en-US" dirty="0" smtClean="0">
                <a:sym typeface="Symbol"/>
              </a:rPr>
              <a:t> S</a:t>
            </a:r>
          </a:p>
          <a:p>
            <a:endParaRPr lang="en-US" dirty="0">
              <a:sym typeface="Symbol"/>
            </a:endParaRPr>
          </a:p>
          <a:p>
            <a:r>
              <a:rPr lang="en-US" dirty="0" smtClean="0">
                <a:sym typeface="Symbol"/>
              </a:rPr>
              <a:t>Hard in general</a:t>
            </a:r>
          </a:p>
          <a:p>
            <a:r>
              <a:rPr lang="en-US" dirty="0" smtClean="0">
                <a:sym typeface="Symbol"/>
              </a:rPr>
              <a:t>Some hope </a:t>
            </a:r>
          </a:p>
          <a:p>
            <a:pPr lvl="1"/>
            <a:r>
              <a:rPr lang="en-US" dirty="0" smtClean="0">
                <a:sym typeface="Symbol"/>
              </a:rPr>
              <a:t>Equivalent programs </a:t>
            </a:r>
          </a:p>
          <a:p>
            <a:pPr lvl="2"/>
            <a:r>
              <a:rPr lang="en-US" dirty="0" smtClean="0">
                <a:sym typeface="Symbol"/>
              </a:rPr>
              <a:t>e.g., semantic preserving compiler transformations </a:t>
            </a:r>
          </a:p>
          <a:p>
            <a:pPr lvl="1"/>
            <a:r>
              <a:rPr lang="en-US" dirty="0" smtClean="0">
                <a:sym typeface="Symbol"/>
              </a:rPr>
              <a:t>Restricted programs </a:t>
            </a:r>
          </a:p>
          <a:p>
            <a:pPr lvl="2"/>
            <a:r>
              <a:rPr lang="en-US" dirty="0" smtClean="0">
                <a:sym typeface="Symbol"/>
              </a:rPr>
              <a:t>Changing a program to 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add new legal behaviors</a:t>
            </a:r>
            <a:r>
              <a:rPr lang="en-US" dirty="0" smtClean="0">
                <a:sym typeface="Symbol"/>
              </a:rPr>
              <a:t> is hard</a:t>
            </a:r>
          </a:p>
          <a:p>
            <a:pPr lvl="2"/>
            <a:r>
              <a:rPr lang="en-US" dirty="0" smtClean="0">
                <a:sym typeface="Symbol"/>
              </a:rPr>
              <a:t>Removing behaviors potentially easier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  <a:sym typeface="Symbol"/>
              </a:rPr>
              <a:t>Program restriction natural in concurrent programs </a:t>
            </a:r>
          </a:p>
          <a:p>
            <a:pPr lvl="2"/>
            <a:r>
              <a:rPr lang="en-US" dirty="0" smtClean="0">
                <a:sym typeface="Symbol"/>
              </a:rPr>
              <a:t>Reducing permitted schedules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6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00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2064"/>
            <a:ext cx="8153400" cy="914400"/>
          </a:xfrm>
        </p:spPr>
        <p:txBody>
          <a:bodyPr/>
          <a:lstStyle/>
          <a:p>
            <a:r>
              <a:rPr lang="en-US" sz="2800" dirty="0" smtClean="0"/>
              <a:t>Restriction of Concurrent Programs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Restrict permitted schedules by adding synchronization </a:t>
            </a:r>
          </a:p>
          <a:p>
            <a:pPr lvl="1"/>
            <a:r>
              <a:rPr lang="en-US" dirty="0" smtClean="0"/>
              <a:t>Atomic </a:t>
            </a:r>
            <a:r>
              <a:rPr lang="en-US" dirty="0"/>
              <a:t>sections</a:t>
            </a:r>
          </a:p>
          <a:p>
            <a:pPr lvl="1"/>
            <a:r>
              <a:rPr lang="en-US" dirty="0" smtClean="0"/>
              <a:t>Barriers</a:t>
            </a:r>
          </a:p>
          <a:p>
            <a:pPr lvl="1"/>
            <a:r>
              <a:rPr lang="en-US" dirty="0"/>
              <a:t>Memory </a:t>
            </a:r>
            <a:r>
              <a:rPr lang="en-US" dirty="0" smtClean="0"/>
              <a:t>fences</a:t>
            </a:r>
          </a:p>
          <a:p>
            <a:pPr lvl="1"/>
            <a:r>
              <a:rPr lang="en-US" dirty="0" smtClean="0"/>
              <a:t>Conditional </a:t>
            </a:r>
            <a:r>
              <a:rPr lang="en-US" dirty="0"/>
              <a:t>critical region (CCR)</a:t>
            </a:r>
          </a:p>
          <a:p>
            <a:pPr lvl="1"/>
            <a:r>
              <a:rPr lang="en-US" dirty="0" smtClean="0"/>
              <a:t>....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327660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1676400" y="2819400"/>
            <a:ext cx="5410200" cy="393192"/>
          </a:xfrm>
          <a:prstGeom prst="roundRect">
            <a:avLst/>
          </a:prstGeom>
          <a:solidFill>
            <a:schemeClr val="accent3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676400" y="3291840"/>
            <a:ext cx="5410200" cy="391160"/>
          </a:xfrm>
          <a:prstGeom prst="roundRect">
            <a:avLst/>
          </a:prstGeom>
          <a:solidFill>
            <a:schemeClr val="accent3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676400" y="3787140"/>
            <a:ext cx="5410200" cy="391160"/>
          </a:xfrm>
          <a:prstGeom prst="roundRect">
            <a:avLst/>
          </a:prstGeom>
          <a:solidFill>
            <a:schemeClr val="accent3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6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8" name="Rectangle 20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2800" dirty="0" smtClean="0"/>
              <a:t>Example: Correct and Efficient Synchronization with Atomic Sections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Boids</a:t>
            </a:r>
            <a:r>
              <a:rPr lang="en-US" sz="2400" dirty="0" smtClean="0"/>
              <a:t> simulation</a:t>
            </a:r>
          </a:p>
          <a:p>
            <a:r>
              <a:rPr lang="en-US" sz="2400" dirty="0" smtClean="0"/>
              <a:t>Craig </a:t>
            </a:r>
            <a:r>
              <a:rPr lang="en-US" sz="2400" dirty="0"/>
              <a:t>Reynolds ,</a:t>
            </a:r>
            <a:r>
              <a:rPr lang="en-US" sz="2400" i="1" dirty="0" smtClean="0"/>
              <a:t>"Flocks</a:t>
            </a:r>
            <a:r>
              <a:rPr lang="en-US" sz="2400" i="1" dirty="0"/>
              <a:t>, herds and schools: A distributed behavioral model."</a:t>
            </a:r>
            <a:r>
              <a:rPr lang="en-US" sz="2400" dirty="0"/>
              <a:t>, SIGGRAPH '87</a:t>
            </a:r>
            <a:endParaRPr lang="en-US" sz="2400" dirty="0" smtClean="0"/>
          </a:p>
          <a:p>
            <a:r>
              <a:rPr lang="en-US" sz="2200" dirty="0" smtClean="0"/>
              <a:t>Sequential implementation by </a:t>
            </a:r>
            <a:r>
              <a:rPr lang="en-US" sz="2200" dirty="0" smtClean="0">
                <a:hlinkClick r:id="rId4"/>
              </a:rPr>
              <a:t>Paul Richmond</a:t>
            </a:r>
            <a:r>
              <a:rPr lang="en-US" sz="2200" dirty="0" smtClean="0"/>
              <a:t> (U. of Sheffield)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81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86200"/>
            <a:ext cx="2857500" cy="2600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5181600" y="5511800"/>
            <a:ext cx="356558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533845" y="5511800"/>
            <a:ext cx="356558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884653" y="5511800"/>
            <a:ext cx="356558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241211" y="5511800"/>
            <a:ext cx="356558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592019" y="5511800"/>
            <a:ext cx="356558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7363993" y="5511800"/>
            <a:ext cx="356558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971185" y="5403334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…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88006" y="4508500"/>
            <a:ext cx="3419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state contains shared array</a:t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 err="1" smtClean="0"/>
              <a:t>Boid</a:t>
            </a:r>
            <a:r>
              <a:rPr lang="en-US" dirty="0" smtClean="0"/>
              <a:t> locations</a:t>
            </a:r>
            <a:endParaRPr lang="en-US" dirty="0"/>
          </a:p>
        </p:txBody>
      </p:sp>
      <p:sp>
        <p:nvSpPr>
          <p:cNvPr id="7" name="Left Brace 6"/>
          <p:cNvSpPr/>
          <p:nvPr/>
        </p:nvSpPr>
        <p:spPr>
          <a:xfrm rot="16200000">
            <a:off x="6240479" y="4583573"/>
            <a:ext cx="365312" cy="285093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62912" y="6234668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</a:t>
            </a:r>
            <a:r>
              <a:rPr lang="en-US" dirty="0" err="1" smtClean="0"/>
              <a:t>Boids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928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468" y="309208"/>
            <a:ext cx="7772400" cy="914400"/>
          </a:xfrm>
        </p:spPr>
        <p:txBody>
          <a:bodyPr/>
          <a:lstStyle/>
          <a:p>
            <a:r>
              <a:rPr lang="en-US" dirty="0" err="1" smtClean="0"/>
              <a:t>Boid</a:t>
            </a:r>
            <a:r>
              <a:rPr lang="en-US" dirty="0" smtClean="0"/>
              <a:t> Task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 w="12700">
            <a:noFill/>
          </a:ln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1219200"/>
            <a:ext cx="5610225" cy="51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>
            <a:stCxn id="10" idx="0"/>
          </p:cNvCxnSpPr>
          <p:nvPr/>
        </p:nvCxnSpPr>
        <p:spPr>
          <a:xfrm flipV="1">
            <a:off x="4524375" y="3343277"/>
            <a:ext cx="1943100" cy="45719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0" idx="7"/>
          </p:cNvCxnSpPr>
          <p:nvPr/>
        </p:nvCxnSpPr>
        <p:spPr>
          <a:xfrm flipV="1">
            <a:off x="4551316" y="2590800"/>
            <a:ext cx="1230359" cy="121942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0" idx="7"/>
          </p:cNvCxnSpPr>
          <p:nvPr/>
        </p:nvCxnSpPr>
        <p:spPr>
          <a:xfrm flipV="1">
            <a:off x="4551316" y="2133600"/>
            <a:ext cx="2297159" cy="167662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0" idx="7"/>
          </p:cNvCxnSpPr>
          <p:nvPr/>
        </p:nvCxnSpPr>
        <p:spPr>
          <a:xfrm>
            <a:off x="4551316" y="3810220"/>
            <a:ext cx="1001759" cy="6167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486275" y="3800475"/>
            <a:ext cx="76200" cy="66543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10" idx="7"/>
          </p:cNvCxnSpPr>
          <p:nvPr/>
        </p:nvCxnSpPr>
        <p:spPr>
          <a:xfrm>
            <a:off x="4551316" y="3810220"/>
            <a:ext cx="1535159" cy="9746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6"/>
          </p:cNvCxnSpPr>
          <p:nvPr/>
        </p:nvCxnSpPr>
        <p:spPr>
          <a:xfrm>
            <a:off x="4562475" y="3833747"/>
            <a:ext cx="1700212" cy="342724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0" idx="5"/>
          </p:cNvCxnSpPr>
          <p:nvPr/>
        </p:nvCxnSpPr>
        <p:spPr>
          <a:xfrm>
            <a:off x="4551316" y="3857273"/>
            <a:ext cx="392159" cy="943327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0" idx="5"/>
          </p:cNvCxnSpPr>
          <p:nvPr/>
        </p:nvCxnSpPr>
        <p:spPr>
          <a:xfrm>
            <a:off x="4551316" y="3857273"/>
            <a:ext cx="1711371" cy="1091163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0" idx="7"/>
          </p:cNvCxnSpPr>
          <p:nvPr/>
        </p:nvCxnSpPr>
        <p:spPr>
          <a:xfrm flipH="1" flipV="1">
            <a:off x="4105275" y="1752600"/>
            <a:ext cx="446041" cy="205762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0" idx="7"/>
          </p:cNvCxnSpPr>
          <p:nvPr/>
        </p:nvCxnSpPr>
        <p:spPr>
          <a:xfrm flipV="1">
            <a:off x="4551316" y="1828800"/>
            <a:ext cx="392159" cy="198142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0" idx="7"/>
          </p:cNvCxnSpPr>
          <p:nvPr/>
        </p:nvCxnSpPr>
        <p:spPr>
          <a:xfrm flipV="1">
            <a:off x="4551316" y="1752600"/>
            <a:ext cx="1839959" cy="205762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0" idx="6"/>
          </p:cNvCxnSpPr>
          <p:nvPr/>
        </p:nvCxnSpPr>
        <p:spPr>
          <a:xfrm flipV="1">
            <a:off x="4562475" y="2819510"/>
            <a:ext cx="2514600" cy="1014237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0" idx="4"/>
          </p:cNvCxnSpPr>
          <p:nvPr/>
        </p:nvCxnSpPr>
        <p:spPr>
          <a:xfrm flipV="1">
            <a:off x="4524375" y="3343277"/>
            <a:ext cx="3690120" cy="52374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0" idx="2"/>
          </p:cNvCxnSpPr>
          <p:nvPr/>
        </p:nvCxnSpPr>
        <p:spPr>
          <a:xfrm>
            <a:off x="4486275" y="3833747"/>
            <a:ext cx="3352800" cy="738253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0" idx="7"/>
          </p:cNvCxnSpPr>
          <p:nvPr/>
        </p:nvCxnSpPr>
        <p:spPr>
          <a:xfrm>
            <a:off x="4551316" y="3810220"/>
            <a:ext cx="1077959" cy="198098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7077075" y="1447800"/>
            <a:ext cx="113742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6262687" y="5486400"/>
            <a:ext cx="1244168" cy="83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/>
          <p:cNvCxnSpPr>
            <a:stCxn id="10" idx="5"/>
          </p:cNvCxnSpPr>
          <p:nvPr/>
        </p:nvCxnSpPr>
        <p:spPr>
          <a:xfrm>
            <a:off x="4551316" y="3857273"/>
            <a:ext cx="2955539" cy="867127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0" idx="6"/>
          </p:cNvCxnSpPr>
          <p:nvPr/>
        </p:nvCxnSpPr>
        <p:spPr>
          <a:xfrm>
            <a:off x="4562475" y="3833747"/>
            <a:ext cx="1466610" cy="2491903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10" idx="6"/>
          </p:cNvCxnSpPr>
          <p:nvPr/>
        </p:nvCxnSpPr>
        <p:spPr>
          <a:xfrm>
            <a:off x="4562475" y="3833747"/>
            <a:ext cx="2133600" cy="124595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10" idx="7"/>
          </p:cNvCxnSpPr>
          <p:nvPr/>
        </p:nvCxnSpPr>
        <p:spPr>
          <a:xfrm>
            <a:off x="4551316" y="3810220"/>
            <a:ext cx="3592559" cy="1138216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ight Arrow 3"/>
          <p:cNvSpPr/>
          <p:nvPr/>
        </p:nvSpPr>
        <p:spPr>
          <a:xfrm rot="1597813">
            <a:off x="4471425" y="3800792"/>
            <a:ext cx="680220" cy="35650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21731" y="1785071"/>
            <a:ext cx="3065583" cy="683104"/>
            <a:chOff x="421731" y="1406562"/>
            <a:chExt cx="3065583" cy="683104"/>
          </a:xfrm>
        </p:grpSpPr>
        <p:grpSp>
          <p:nvGrpSpPr>
            <p:cNvPr id="28" name="Group 27"/>
            <p:cNvGrpSpPr/>
            <p:nvPr/>
          </p:nvGrpSpPr>
          <p:grpSpPr>
            <a:xfrm>
              <a:off x="450380" y="1676400"/>
              <a:ext cx="2538951" cy="413266"/>
              <a:chOff x="3328449" y="2329934"/>
              <a:chExt cx="2538951" cy="41326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3328449" y="2438400"/>
                <a:ext cx="356558" cy="3048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680694" y="2438400"/>
                <a:ext cx="356558" cy="3048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031502" y="2438400"/>
                <a:ext cx="356558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388060" y="2438400"/>
                <a:ext cx="356558" cy="3048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738868" y="2438400"/>
                <a:ext cx="356558" cy="3048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510842" y="2438400"/>
                <a:ext cx="356558" cy="3048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118034" y="2329934"/>
                <a:ext cx="3642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…</a:t>
                </a:r>
                <a:endParaRPr lang="en-US" sz="1600" b="1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21731" y="1406562"/>
              <a:ext cx="30655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Read locations of other </a:t>
              </a:r>
              <a:r>
                <a:rPr lang="en-US" dirty="0" err="1" smtClean="0"/>
                <a:t>boids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21731" y="2664509"/>
            <a:ext cx="2574420" cy="688291"/>
            <a:chOff x="421731" y="2512109"/>
            <a:chExt cx="2574420" cy="688291"/>
          </a:xfrm>
        </p:grpSpPr>
        <p:grpSp>
          <p:nvGrpSpPr>
            <p:cNvPr id="39" name="Group 38"/>
            <p:cNvGrpSpPr/>
            <p:nvPr/>
          </p:nvGrpSpPr>
          <p:grpSpPr>
            <a:xfrm>
              <a:off x="457200" y="2787134"/>
              <a:ext cx="2538951" cy="413266"/>
              <a:chOff x="3328449" y="2329934"/>
              <a:chExt cx="2538951" cy="413266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3328449" y="2438400"/>
                <a:ext cx="356558" cy="3048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680694" y="2438400"/>
                <a:ext cx="356558" cy="3048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031502" y="2438400"/>
                <a:ext cx="356558" cy="3048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4388060" y="2438400"/>
                <a:ext cx="356558" cy="3048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4738868" y="2438400"/>
                <a:ext cx="356558" cy="3048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5510842" y="2438400"/>
                <a:ext cx="356558" cy="3048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118034" y="2329934"/>
                <a:ext cx="3642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…</a:t>
                </a:r>
                <a:endParaRPr lang="en-US" sz="1600" b="1" dirty="0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421731" y="2512109"/>
              <a:ext cx="20585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Update my location</a:t>
              </a:r>
              <a:endParaRPr lang="en-US" dirty="0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838200" y="5664502"/>
            <a:ext cx="7696200" cy="9669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Specification (for now):  guarantee conflict-freedom</a:t>
            </a:r>
            <a:endParaRPr lang="en-US" sz="2400" dirty="0"/>
          </a:p>
        </p:txBody>
      </p:sp>
      <p:sp>
        <p:nvSpPr>
          <p:cNvPr id="51" name="Rounded Rectangle 50"/>
          <p:cNvSpPr/>
          <p:nvPr/>
        </p:nvSpPr>
        <p:spPr>
          <a:xfrm>
            <a:off x="838201" y="4114800"/>
            <a:ext cx="7696199" cy="139730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Conflict: </a:t>
            </a:r>
            <a:r>
              <a:rPr lang="en-US" sz="2000" dirty="0"/>
              <a:t>two threads are </a:t>
            </a:r>
            <a:r>
              <a:rPr lang="en-US" sz="2000" dirty="0">
                <a:solidFill>
                  <a:srgbClr val="FFFF00"/>
                </a:solidFill>
              </a:rPr>
              <a:t>enabled</a:t>
            </a:r>
            <a:r>
              <a:rPr lang="en-US" sz="2000" dirty="0"/>
              <a:t> to access the </a:t>
            </a:r>
            <a:r>
              <a:rPr lang="en-US" sz="2000" dirty="0">
                <a:solidFill>
                  <a:srgbClr val="FFFF00"/>
                </a:solidFill>
              </a:rPr>
              <a:t>same memory location </a:t>
            </a:r>
            <a:r>
              <a:rPr lang="en-US" sz="2000" dirty="0" smtClean="0">
                <a:solidFill>
                  <a:srgbClr val="FFFF00"/>
                </a:solidFill>
              </a:rPr>
              <a:t/>
            </a:r>
            <a:br>
              <a:rPr lang="en-US" sz="2000" dirty="0" smtClean="0">
                <a:solidFill>
                  <a:srgbClr val="FFFF00"/>
                </a:solidFill>
              </a:rPr>
            </a:br>
            <a:r>
              <a:rPr lang="en-US" sz="2000" dirty="0" smtClean="0"/>
              <a:t>and </a:t>
            </a:r>
            <a:r>
              <a:rPr lang="en-US" sz="2000" dirty="0"/>
              <a:t>(at least) one of these accesses is a </a:t>
            </a:r>
            <a:r>
              <a:rPr lang="en-US" sz="2000" dirty="0" smtClean="0">
                <a:solidFill>
                  <a:srgbClr val="FFFF00"/>
                </a:solidFill>
              </a:rPr>
              <a:t>write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731" y="1265975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Boid</a:t>
            </a:r>
            <a:r>
              <a:rPr lang="en-US" dirty="0" smtClean="0"/>
              <a:t> task </a:t>
            </a:r>
            <a:r>
              <a:rPr lang="en-US" dirty="0" err="1" smtClean="0"/>
              <a:t>pid</a:t>
            </a:r>
            <a:r>
              <a:rPr lang="en-US" dirty="0" smtClean="0"/>
              <a:t>=2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657600" y="3352800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pid</a:t>
            </a:r>
            <a:r>
              <a:rPr lang="en-US" dirty="0" smtClean="0"/>
              <a:t>=2</a:t>
            </a:r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4191000" y="1785071"/>
            <a:ext cx="3065583" cy="683104"/>
            <a:chOff x="421731" y="1406562"/>
            <a:chExt cx="3065583" cy="683104"/>
          </a:xfrm>
        </p:grpSpPr>
        <p:grpSp>
          <p:nvGrpSpPr>
            <p:cNvPr id="55" name="Group 54"/>
            <p:cNvGrpSpPr/>
            <p:nvPr/>
          </p:nvGrpSpPr>
          <p:grpSpPr>
            <a:xfrm>
              <a:off x="450380" y="1676400"/>
              <a:ext cx="2538951" cy="413266"/>
              <a:chOff x="3328449" y="2329934"/>
              <a:chExt cx="2538951" cy="413266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3328449" y="2438400"/>
                <a:ext cx="356558" cy="3048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3680694" y="2438400"/>
                <a:ext cx="356558" cy="3048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4031502" y="2438400"/>
                <a:ext cx="356558" cy="3048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4388060" y="2438400"/>
                <a:ext cx="356558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4738868" y="2438400"/>
                <a:ext cx="356558" cy="3048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5510842" y="2438400"/>
                <a:ext cx="356558" cy="3048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5118034" y="2329934"/>
                <a:ext cx="3642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…</a:t>
                </a:r>
                <a:endParaRPr lang="en-US" sz="1600" b="1" dirty="0"/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421731" y="1406562"/>
              <a:ext cx="30655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Read locations of other </a:t>
              </a:r>
              <a:r>
                <a:rPr lang="en-US" dirty="0" err="1" smtClean="0"/>
                <a:t>boids</a:t>
              </a:r>
              <a:endParaRPr lang="en-US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191000" y="2664509"/>
            <a:ext cx="2574420" cy="688291"/>
            <a:chOff x="421731" y="2512109"/>
            <a:chExt cx="2574420" cy="688291"/>
          </a:xfrm>
        </p:grpSpPr>
        <p:grpSp>
          <p:nvGrpSpPr>
            <p:cNvPr id="71" name="Group 70"/>
            <p:cNvGrpSpPr/>
            <p:nvPr/>
          </p:nvGrpSpPr>
          <p:grpSpPr>
            <a:xfrm>
              <a:off x="457200" y="2787134"/>
              <a:ext cx="2538951" cy="413266"/>
              <a:chOff x="3328449" y="2329934"/>
              <a:chExt cx="2538951" cy="413266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3328449" y="2438400"/>
                <a:ext cx="356558" cy="3048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3680694" y="2438400"/>
                <a:ext cx="356558" cy="3048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4031502" y="2438400"/>
                <a:ext cx="356558" cy="3048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4388060" y="2438400"/>
                <a:ext cx="356558" cy="3048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4738868" y="2438400"/>
                <a:ext cx="356558" cy="3048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5510842" y="2438400"/>
                <a:ext cx="356558" cy="3048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5118034" y="2329934"/>
                <a:ext cx="3642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…</a:t>
                </a:r>
                <a:endParaRPr lang="en-US" sz="1600" b="1" dirty="0"/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421731" y="2512109"/>
              <a:ext cx="20585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Update my location</a:t>
              </a:r>
              <a:endParaRPr lang="en-US" dirty="0"/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4191000" y="1265975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Boid</a:t>
            </a:r>
            <a:r>
              <a:rPr lang="en-US" dirty="0" smtClean="0"/>
              <a:t> task </a:t>
            </a:r>
            <a:r>
              <a:rPr lang="en-US" dirty="0" err="1" smtClean="0"/>
              <a:t>pid</a:t>
            </a:r>
            <a:r>
              <a:rPr lang="en-US" dirty="0" smtClean="0"/>
              <a:t>=3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48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1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67" grpId="0" animBg="1"/>
      <p:bldP spid="69" grpId="0" animBg="1"/>
      <p:bldP spid="4" grpId="0" animBg="1"/>
      <p:bldP spid="4" grpId="1" animBg="1"/>
      <p:bldP spid="12" grpId="0" animBg="1"/>
      <p:bldP spid="51" grpId="0" animBg="1"/>
      <p:bldP spid="15" grpId="0"/>
      <p:bldP spid="16" grpId="0"/>
      <p:bldP spid="8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5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5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5|0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10481</TotalTime>
  <Words>3531</Words>
  <Application>Microsoft Office PowerPoint</Application>
  <PresentationFormat>On-screen Show (4:3)</PresentationFormat>
  <Paragraphs>1308</Paragraphs>
  <Slides>52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5" baseType="lpstr">
      <vt:lpstr>Arial</vt:lpstr>
      <vt:lpstr>Math C</vt:lpstr>
      <vt:lpstr>Corbel</vt:lpstr>
      <vt:lpstr>Math A</vt:lpstr>
      <vt:lpstr>Calibri</vt:lpstr>
      <vt:lpstr>Symbol</vt:lpstr>
      <vt:lpstr>Courier New</vt:lpstr>
      <vt:lpstr>Wingdings 3</vt:lpstr>
      <vt:lpstr>Math B</vt:lpstr>
      <vt:lpstr>Consolas</vt:lpstr>
      <vt:lpstr>Wingdings 2</vt:lpstr>
      <vt:lpstr>Wingdings</vt:lpstr>
      <vt:lpstr>Metro</vt:lpstr>
      <vt:lpstr>Abstraction-Guided Synthesis</vt:lpstr>
      <vt:lpstr>Verification with Abstraction</vt:lpstr>
      <vt:lpstr>Now what?</vt:lpstr>
      <vt:lpstr>Alternatively…</vt:lpstr>
      <vt:lpstr>Alternatively…</vt:lpstr>
      <vt:lpstr>Focus on Program Modification</vt:lpstr>
      <vt:lpstr>Restriction of Concurrent Programs</vt:lpstr>
      <vt:lpstr>Example: Correct and Efficient Synchronization with Atomic Sections</vt:lpstr>
      <vt:lpstr>Boid Task </vt:lpstr>
      <vt:lpstr>Boids Simulation</vt:lpstr>
      <vt:lpstr>Challenge</vt:lpstr>
      <vt:lpstr>Abstraction-Guided Synthesis of Synchronization</vt:lpstr>
      <vt:lpstr>A Standard Approach: Abstraction Refinement</vt:lpstr>
      <vt:lpstr>Abstraction-Guided Synthesis [VYY-POPL’10]</vt:lpstr>
      <vt:lpstr>AGS Algorithm – High Level</vt:lpstr>
      <vt:lpstr>Avoid and Implement</vt:lpstr>
      <vt:lpstr>Avoiding a schedule with atomic sections</vt:lpstr>
      <vt:lpstr>Avoid with atomicity constraints</vt:lpstr>
      <vt:lpstr>Avoiding the good with the bad</vt:lpstr>
      <vt:lpstr>Simple Example</vt:lpstr>
      <vt:lpstr>Example: Concrete Values</vt:lpstr>
      <vt:lpstr>Example: Parity Abstraction</vt:lpstr>
      <vt:lpstr>Example: Avoiding Bad Interleavings</vt:lpstr>
      <vt:lpstr>Example: Avoiding Bad Interleavings</vt:lpstr>
      <vt:lpstr>Example: Avoiding Bad Interleavings</vt:lpstr>
      <vt:lpstr>Example: Avoiding Bad Interleavings</vt:lpstr>
      <vt:lpstr>PowerPoint Presentation</vt:lpstr>
      <vt:lpstr>Multiple Solutions</vt:lpstr>
      <vt:lpstr>AGS Algorithm – More Details</vt:lpstr>
      <vt:lpstr>Implementability</vt:lpstr>
      <vt:lpstr>Abstraction-Guided Synthesis</vt:lpstr>
      <vt:lpstr>AGS instances</vt:lpstr>
      <vt:lpstr>Inter-thread Ordering</vt:lpstr>
      <vt:lpstr>Example</vt:lpstr>
      <vt:lpstr>Compute Stable Invariants</vt:lpstr>
      <vt:lpstr>Identify Conflicts </vt:lpstr>
      <vt:lpstr>Realizing the Solutions</vt:lpstr>
      <vt:lpstr>In reality…</vt:lpstr>
      <vt:lpstr>PowerPoint Presentation</vt:lpstr>
      <vt:lpstr>Experimental Results</vt:lpstr>
      <vt:lpstr>Intra-Thread Ordering</vt:lpstr>
      <vt:lpstr>Store Buffers</vt:lpstr>
      <vt:lpstr>Abstract Memory Models - Requirements</vt:lpstr>
      <vt:lpstr>Partial Coherence Abstractions</vt:lpstr>
      <vt:lpstr>Avoidable Transitions</vt:lpstr>
      <vt:lpstr>Implement: Memory Fences</vt:lpstr>
      <vt:lpstr>Inference Results</vt:lpstr>
      <vt:lpstr>Back to Boids</vt:lpstr>
      <vt:lpstr>Boids Simulation</vt:lpstr>
      <vt:lpstr>General Setting Revisited</vt:lpstr>
      <vt:lpstr>Summary</vt:lpstr>
      <vt:lpstr>Invited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Abstraction-Guided Synthesis</dc:title>
  <dc:creator>yahave</dc:creator>
  <cp:lastModifiedBy>yahave</cp:lastModifiedBy>
  <cp:revision>760</cp:revision>
  <cp:lastPrinted>2013-01-18T19:01:49Z</cp:lastPrinted>
  <dcterms:created xsi:type="dcterms:W3CDTF">2006-08-16T00:00:00Z</dcterms:created>
  <dcterms:modified xsi:type="dcterms:W3CDTF">2014-08-02T07:01:27Z</dcterms:modified>
</cp:coreProperties>
</file>